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73" r:id="rId2"/>
    <p:sldId id="258" r:id="rId3"/>
    <p:sldId id="257" r:id="rId4"/>
    <p:sldId id="259" r:id="rId5"/>
    <p:sldId id="260" r:id="rId6"/>
    <p:sldId id="261" r:id="rId7"/>
    <p:sldId id="282" r:id="rId8"/>
    <p:sldId id="262" r:id="rId9"/>
    <p:sldId id="263" r:id="rId10"/>
    <p:sldId id="264" r:id="rId11"/>
    <p:sldId id="266" r:id="rId12"/>
    <p:sldId id="267" r:id="rId13"/>
    <p:sldId id="268" r:id="rId14"/>
    <p:sldId id="269" r:id="rId15"/>
    <p:sldId id="271" r:id="rId16"/>
    <p:sldId id="272" r:id="rId17"/>
    <p:sldId id="274" r:id="rId18"/>
    <p:sldId id="275" r:id="rId19"/>
    <p:sldId id="277" r:id="rId20"/>
    <p:sldId id="278" r:id="rId21"/>
    <p:sldId id="279"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AB15F-6253-41AE-9161-33D4C5D63B42}" type="doc">
      <dgm:prSet loTypeId="urn:microsoft.com/office/officeart/2005/8/layout/vProcess5" loCatId="process" qsTypeId="urn:microsoft.com/office/officeart/2005/8/quickstyle/simple1" qsCatId="simple" csTypeId="urn:microsoft.com/office/officeart/2005/8/colors/accent0_2" csCatId="mainScheme"/>
      <dgm:spPr/>
      <dgm:t>
        <a:bodyPr/>
        <a:lstStyle/>
        <a:p>
          <a:endParaRPr lang="en-US"/>
        </a:p>
      </dgm:t>
    </dgm:pt>
    <dgm:pt modelId="{5C18DF7E-0B69-4206-AAA9-15FF0B07F1B0}">
      <dgm:prSet/>
      <dgm:spPr/>
      <dgm:t>
        <a:bodyPr/>
        <a:lstStyle/>
        <a:p>
          <a:r>
            <a:rPr lang="fr-CA"/>
            <a:t>Bienvenue et objectifs de l’atelier</a:t>
          </a:r>
          <a:endParaRPr lang="en-US"/>
        </a:p>
      </dgm:t>
    </dgm:pt>
    <dgm:pt modelId="{80E7158E-1245-4504-AD24-E9A840DBB448}" type="parTrans" cxnId="{38DA9CF4-DAE6-4527-8EA2-B19D511E3862}">
      <dgm:prSet/>
      <dgm:spPr/>
      <dgm:t>
        <a:bodyPr/>
        <a:lstStyle/>
        <a:p>
          <a:endParaRPr lang="en-US"/>
        </a:p>
      </dgm:t>
    </dgm:pt>
    <dgm:pt modelId="{0D7FD78C-B000-4D42-8F4A-FD222ACC3B2B}" type="sibTrans" cxnId="{38DA9CF4-DAE6-4527-8EA2-B19D511E3862}">
      <dgm:prSet/>
      <dgm:spPr/>
      <dgm:t>
        <a:bodyPr/>
        <a:lstStyle/>
        <a:p>
          <a:endParaRPr lang="en-US"/>
        </a:p>
      </dgm:t>
    </dgm:pt>
    <dgm:pt modelId="{8D0632A6-5C6D-44EF-B82A-EB49705277F2}">
      <dgm:prSet/>
      <dgm:spPr/>
      <dgm:t>
        <a:bodyPr/>
        <a:lstStyle/>
        <a:p>
          <a:r>
            <a:rPr lang="fr-CA" dirty="0"/>
            <a:t>La surcharge : quand, quoi, comment?</a:t>
          </a:r>
          <a:endParaRPr lang="en-US" dirty="0"/>
        </a:p>
      </dgm:t>
    </dgm:pt>
    <dgm:pt modelId="{D9AA2301-98A7-44F4-AC66-0426FC04C30C}" type="parTrans" cxnId="{13E02520-AD5A-47C6-A071-61EBD2680F47}">
      <dgm:prSet/>
      <dgm:spPr/>
      <dgm:t>
        <a:bodyPr/>
        <a:lstStyle/>
        <a:p>
          <a:endParaRPr lang="en-US"/>
        </a:p>
      </dgm:t>
    </dgm:pt>
    <dgm:pt modelId="{8177CD0D-3B67-42A4-B21A-3F77193BB9B2}" type="sibTrans" cxnId="{13E02520-AD5A-47C6-A071-61EBD2680F47}">
      <dgm:prSet/>
      <dgm:spPr/>
      <dgm:t>
        <a:bodyPr/>
        <a:lstStyle/>
        <a:p>
          <a:endParaRPr lang="en-US"/>
        </a:p>
      </dgm:t>
    </dgm:pt>
    <dgm:pt modelId="{7AF298D7-091A-46B4-B9F4-45D095259FAA}">
      <dgm:prSet/>
      <dgm:spPr/>
      <dgm:t>
        <a:bodyPr/>
        <a:lstStyle/>
        <a:p>
          <a:r>
            <a:rPr lang="en-CA" dirty="0" err="1"/>
            <a:t>Quelques</a:t>
          </a:r>
          <a:r>
            <a:rPr lang="en-CA" dirty="0"/>
            <a:t> </a:t>
          </a:r>
          <a:r>
            <a:rPr lang="en-CA" dirty="0" err="1"/>
            <a:t>pistes</a:t>
          </a:r>
          <a:r>
            <a:rPr lang="en-CA" dirty="0"/>
            <a:t> </a:t>
          </a:r>
          <a:r>
            <a:rPr lang="en-CA" dirty="0" err="1"/>
            <a:t>d’action</a:t>
          </a:r>
          <a:r>
            <a:rPr lang="en-CA" dirty="0"/>
            <a:t> : comment prendre le </a:t>
          </a:r>
          <a:br>
            <a:rPr lang="en-CA" dirty="0"/>
          </a:br>
          <a:r>
            <a:rPr lang="en-CA" dirty="0" err="1"/>
            <a:t>taureau</a:t>
          </a:r>
          <a:r>
            <a:rPr lang="en-CA" dirty="0"/>
            <a:t> par les </a:t>
          </a:r>
          <a:r>
            <a:rPr lang="en-CA" dirty="0" err="1"/>
            <a:t>cornes</a:t>
          </a:r>
          <a:r>
            <a:rPr lang="en-CA" dirty="0"/>
            <a:t>?!</a:t>
          </a:r>
          <a:endParaRPr lang="en-US" dirty="0"/>
        </a:p>
      </dgm:t>
    </dgm:pt>
    <dgm:pt modelId="{FC772A43-B45A-4703-9AC8-D4FE13534532}" type="parTrans" cxnId="{7FA29483-EB7A-46F3-833B-91DFCFBB87B5}">
      <dgm:prSet/>
      <dgm:spPr/>
      <dgm:t>
        <a:bodyPr/>
        <a:lstStyle/>
        <a:p>
          <a:endParaRPr lang="en-US"/>
        </a:p>
      </dgm:t>
    </dgm:pt>
    <dgm:pt modelId="{AB3BE3F3-48A8-41ED-9D90-1FE4B5A32C4D}" type="sibTrans" cxnId="{7FA29483-EB7A-46F3-833B-91DFCFBB87B5}">
      <dgm:prSet/>
      <dgm:spPr/>
      <dgm:t>
        <a:bodyPr/>
        <a:lstStyle/>
        <a:p>
          <a:endParaRPr lang="en-US"/>
        </a:p>
      </dgm:t>
    </dgm:pt>
    <dgm:pt modelId="{3616F2D9-0B5C-4FA1-A7E8-A600E7A9BC81}">
      <dgm:prSet/>
      <dgm:spPr/>
      <dgm:t>
        <a:bodyPr/>
        <a:lstStyle/>
        <a:p>
          <a:r>
            <a:rPr lang="en-CA" dirty="0"/>
            <a:t>Ateliers : mises </a:t>
          </a:r>
          <a:r>
            <a:rPr lang="en-CA" dirty="0" err="1"/>
            <a:t>en</a:t>
          </a:r>
          <a:r>
            <a:rPr lang="en-CA" dirty="0"/>
            <a:t> situation</a:t>
          </a:r>
          <a:endParaRPr lang="en-US" dirty="0"/>
        </a:p>
      </dgm:t>
    </dgm:pt>
    <dgm:pt modelId="{08898DF4-99CA-4633-9D6A-DC7417E16238}" type="parTrans" cxnId="{31A94B7B-562F-4E0A-9AA4-95C7494B4A26}">
      <dgm:prSet/>
      <dgm:spPr/>
      <dgm:t>
        <a:bodyPr/>
        <a:lstStyle/>
        <a:p>
          <a:endParaRPr lang="en-US"/>
        </a:p>
      </dgm:t>
    </dgm:pt>
    <dgm:pt modelId="{D3675E43-BE5C-4BFD-85AE-CD6A1E7635F2}" type="sibTrans" cxnId="{31A94B7B-562F-4E0A-9AA4-95C7494B4A26}">
      <dgm:prSet/>
      <dgm:spPr/>
      <dgm:t>
        <a:bodyPr/>
        <a:lstStyle/>
        <a:p>
          <a:endParaRPr lang="en-US"/>
        </a:p>
      </dgm:t>
    </dgm:pt>
    <dgm:pt modelId="{C4AF98E9-85F1-4452-BCF2-E2CF3442D40F}">
      <dgm:prSet/>
      <dgm:spPr/>
      <dgm:t>
        <a:bodyPr/>
        <a:lstStyle/>
        <a:p>
          <a:r>
            <a:rPr lang="en-CA" dirty="0"/>
            <a:t>Retour sur </a:t>
          </a:r>
          <a:r>
            <a:rPr lang="en-CA" dirty="0" err="1"/>
            <a:t>l’activité</a:t>
          </a:r>
          <a:endParaRPr lang="en-US" dirty="0"/>
        </a:p>
      </dgm:t>
    </dgm:pt>
    <dgm:pt modelId="{D36A26D4-015F-491D-AF88-1BB9A654FD68}" type="parTrans" cxnId="{F1E28235-EBCE-4DEA-8C4E-2ECB413B3964}">
      <dgm:prSet/>
      <dgm:spPr/>
      <dgm:t>
        <a:bodyPr/>
        <a:lstStyle/>
        <a:p>
          <a:endParaRPr lang="en-US"/>
        </a:p>
      </dgm:t>
    </dgm:pt>
    <dgm:pt modelId="{2C52940E-EFAC-4D35-8EE7-3C01BBAD6AE6}" type="sibTrans" cxnId="{F1E28235-EBCE-4DEA-8C4E-2ECB413B3964}">
      <dgm:prSet/>
      <dgm:spPr/>
      <dgm:t>
        <a:bodyPr/>
        <a:lstStyle/>
        <a:p>
          <a:endParaRPr lang="en-US"/>
        </a:p>
      </dgm:t>
    </dgm:pt>
    <dgm:pt modelId="{A8C1D144-2435-4215-ADCE-97E242DD0A0F}" type="pres">
      <dgm:prSet presAssocID="{15EAB15F-6253-41AE-9161-33D4C5D63B42}" presName="outerComposite" presStyleCnt="0">
        <dgm:presLayoutVars>
          <dgm:chMax val="5"/>
          <dgm:dir/>
          <dgm:resizeHandles val="exact"/>
        </dgm:presLayoutVars>
      </dgm:prSet>
      <dgm:spPr/>
    </dgm:pt>
    <dgm:pt modelId="{6DC42A81-3DDC-4054-B175-5C5937F58549}" type="pres">
      <dgm:prSet presAssocID="{15EAB15F-6253-41AE-9161-33D4C5D63B42}" presName="dummyMaxCanvas" presStyleCnt="0">
        <dgm:presLayoutVars/>
      </dgm:prSet>
      <dgm:spPr/>
    </dgm:pt>
    <dgm:pt modelId="{75ACC8C2-E1C1-4A62-9967-23DF92E2CA5C}" type="pres">
      <dgm:prSet presAssocID="{15EAB15F-6253-41AE-9161-33D4C5D63B42}" presName="FiveNodes_1" presStyleLbl="node1" presStyleIdx="0" presStyleCnt="5">
        <dgm:presLayoutVars>
          <dgm:bulletEnabled val="1"/>
        </dgm:presLayoutVars>
      </dgm:prSet>
      <dgm:spPr/>
    </dgm:pt>
    <dgm:pt modelId="{E3F2786C-88F7-49BA-B69D-C5F5AD9CF692}" type="pres">
      <dgm:prSet presAssocID="{15EAB15F-6253-41AE-9161-33D4C5D63B42}" presName="FiveNodes_2" presStyleLbl="node1" presStyleIdx="1" presStyleCnt="5">
        <dgm:presLayoutVars>
          <dgm:bulletEnabled val="1"/>
        </dgm:presLayoutVars>
      </dgm:prSet>
      <dgm:spPr/>
    </dgm:pt>
    <dgm:pt modelId="{42BF8F81-3126-450A-AA69-9A40DF8B79F7}" type="pres">
      <dgm:prSet presAssocID="{15EAB15F-6253-41AE-9161-33D4C5D63B42}" presName="FiveNodes_3" presStyleLbl="node1" presStyleIdx="2" presStyleCnt="5">
        <dgm:presLayoutVars>
          <dgm:bulletEnabled val="1"/>
        </dgm:presLayoutVars>
      </dgm:prSet>
      <dgm:spPr/>
    </dgm:pt>
    <dgm:pt modelId="{A22FB12B-B455-41E3-9A05-5B5879A02726}" type="pres">
      <dgm:prSet presAssocID="{15EAB15F-6253-41AE-9161-33D4C5D63B42}" presName="FiveNodes_4" presStyleLbl="node1" presStyleIdx="3" presStyleCnt="5">
        <dgm:presLayoutVars>
          <dgm:bulletEnabled val="1"/>
        </dgm:presLayoutVars>
      </dgm:prSet>
      <dgm:spPr/>
    </dgm:pt>
    <dgm:pt modelId="{C77C894B-347F-440A-8704-162D0FC669E7}" type="pres">
      <dgm:prSet presAssocID="{15EAB15F-6253-41AE-9161-33D4C5D63B42}" presName="FiveNodes_5" presStyleLbl="node1" presStyleIdx="4" presStyleCnt="5">
        <dgm:presLayoutVars>
          <dgm:bulletEnabled val="1"/>
        </dgm:presLayoutVars>
      </dgm:prSet>
      <dgm:spPr/>
    </dgm:pt>
    <dgm:pt modelId="{5E3300B7-88BC-4F0E-BD4E-BA3674715C45}" type="pres">
      <dgm:prSet presAssocID="{15EAB15F-6253-41AE-9161-33D4C5D63B42}" presName="FiveConn_1-2" presStyleLbl="fgAccFollowNode1" presStyleIdx="0" presStyleCnt="4">
        <dgm:presLayoutVars>
          <dgm:bulletEnabled val="1"/>
        </dgm:presLayoutVars>
      </dgm:prSet>
      <dgm:spPr/>
    </dgm:pt>
    <dgm:pt modelId="{072DFECD-A45C-44C0-AAB5-6FA490B1B215}" type="pres">
      <dgm:prSet presAssocID="{15EAB15F-6253-41AE-9161-33D4C5D63B42}" presName="FiveConn_2-3" presStyleLbl="fgAccFollowNode1" presStyleIdx="1" presStyleCnt="4">
        <dgm:presLayoutVars>
          <dgm:bulletEnabled val="1"/>
        </dgm:presLayoutVars>
      </dgm:prSet>
      <dgm:spPr/>
    </dgm:pt>
    <dgm:pt modelId="{EA4E3960-3577-42CC-AD52-DA7DFED5F970}" type="pres">
      <dgm:prSet presAssocID="{15EAB15F-6253-41AE-9161-33D4C5D63B42}" presName="FiveConn_3-4" presStyleLbl="fgAccFollowNode1" presStyleIdx="2" presStyleCnt="4">
        <dgm:presLayoutVars>
          <dgm:bulletEnabled val="1"/>
        </dgm:presLayoutVars>
      </dgm:prSet>
      <dgm:spPr/>
    </dgm:pt>
    <dgm:pt modelId="{7986898E-777C-4048-BBB0-D5A57AB3BB83}" type="pres">
      <dgm:prSet presAssocID="{15EAB15F-6253-41AE-9161-33D4C5D63B42}" presName="FiveConn_4-5" presStyleLbl="fgAccFollowNode1" presStyleIdx="3" presStyleCnt="4">
        <dgm:presLayoutVars>
          <dgm:bulletEnabled val="1"/>
        </dgm:presLayoutVars>
      </dgm:prSet>
      <dgm:spPr/>
    </dgm:pt>
    <dgm:pt modelId="{18887214-16ED-4A9D-9B04-A6E3C7E21258}" type="pres">
      <dgm:prSet presAssocID="{15EAB15F-6253-41AE-9161-33D4C5D63B42}" presName="FiveNodes_1_text" presStyleLbl="node1" presStyleIdx="4" presStyleCnt="5">
        <dgm:presLayoutVars>
          <dgm:bulletEnabled val="1"/>
        </dgm:presLayoutVars>
      </dgm:prSet>
      <dgm:spPr/>
    </dgm:pt>
    <dgm:pt modelId="{904B15B5-43A3-40D3-8354-11700517A65F}" type="pres">
      <dgm:prSet presAssocID="{15EAB15F-6253-41AE-9161-33D4C5D63B42}" presName="FiveNodes_2_text" presStyleLbl="node1" presStyleIdx="4" presStyleCnt="5">
        <dgm:presLayoutVars>
          <dgm:bulletEnabled val="1"/>
        </dgm:presLayoutVars>
      </dgm:prSet>
      <dgm:spPr/>
    </dgm:pt>
    <dgm:pt modelId="{89205376-1ACF-4940-90F5-46E4EF240CDF}" type="pres">
      <dgm:prSet presAssocID="{15EAB15F-6253-41AE-9161-33D4C5D63B42}" presName="FiveNodes_3_text" presStyleLbl="node1" presStyleIdx="4" presStyleCnt="5">
        <dgm:presLayoutVars>
          <dgm:bulletEnabled val="1"/>
        </dgm:presLayoutVars>
      </dgm:prSet>
      <dgm:spPr/>
    </dgm:pt>
    <dgm:pt modelId="{193C9A66-9257-4564-89C2-F798A46BE814}" type="pres">
      <dgm:prSet presAssocID="{15EAB15F-6253-41AE-9161-33D4C5D63B42}" presName="FiveNodes_4_text" presStyleLbl="node1" presStyleIdx="4" presStyleCnt="5">
        <dgm:presLayoutVars>
          <dgm:bulletEnabled val="1"/>
        </dgm:presLayoutVars>
      </dgm:prSet>
      <dgm:spPr/>
    </dgm:pt>
    <dgm:pt modelId="{CFBA3BCF-6D06-4F74-BEE6-44E243F2F35D}" type="pres">
      <dgm:prSet presAssocID="{15EAB15F-6253-41AE-9161-33D4C5D63B42}" presName="FiveNodes_5_text" presStyleLbl="node1" presStyleIdx="4" presStyleCnt="5">
        <dgm:presLayoutVars>
          <dgm:bulletEnabled val="1"/>
        </dgm:presLayoutVars>
      </dgm:prSet>
      <dgm:spPr/>
    </dgm:pt>
  </dgm:ptLst>
  <dgm:cxnLst>
    <dgm:cxn modelId="{CB07D81F-C8C3-478A-9657-5547E7DAB62E}" type="presOf" srcId="{C4AF98E9-85F1-4452-BCF2-E2CF3442D40F}" destId="{CFBA3BCF-6D06-4F74-BEE6-44E243F2F35D}" srcOrd="1" destOrd="0" presId="urn:microsoft.com/office/officeart/2005/8/layout/vProcess5"/>
    <dgm:cxn modelId="{13E02520-AD5A-47C6-A071-61EBD2680F47}" srcId="{15EAB15F-6253-41AE-9161-33D4C5D63B42}" destId="{8D0632A6-5C6D-44EF-B82A-EB49705277F2}" srcOrd="1" destOrd="0" parTransId="{D9AA2301-98A7-44F4-AC66-0426FC04C30C}" sibTransId="{8177CD0D-3B67-42A4-B21A-3F77193BB9B2}"/>
    <dgm:cxn modelId="{F1E28235-EBCE-4DEA-8C4E-2ECB413B3964}" srcId="{15EAB15F-6253-41AE-9161-33D4C5D63B42}" destId="{C4AF98E9-85F1-4452-BCF2-E2CF3442D40F}" srcOrd="4" destOrd="0" parTransId="{D36A26D4-015F-491D-AF88-1BB9A654FD68}" sibTransId="{2C52940E-EFAC-4D35-8EE7-3C01BBAD6AE6}"/>
    <dgm:cxn modelId="{6F1DBB3A-8013-4D7B-A432-039392648A31}" type="presOf" srcId="{5C18DF7E-0B69-4206-AAA9-15FF0B07F1B0}" destId="{18887214-16ED-4A9D-9B04-A6E3C7E21258}" srcOrd="1" destOrd="0" presId="urn:microsoft.com/office/officeart/2005/8/layout/vProcess5"/>
    <dgm:cxn modelId="{27B83C6D-758B-411C-9BDB-BF36D0557BF7}" type="presOf" srcId="{C4AF98E9-85F1-4452-BCF2-E2CF3442D40F}" destId="{C77C894B-347F-440A-8704-162D0FC669E7}" srcOrd="0" destOrd="0" presId="urn:microsoft.com/office/officeart/2005/8/layout/vProcess5"/>
    <dgm:cxn modelId="{50150254-0F26-46BC-B1A0-BF7554BF3D42}" type="presOf" srcId="{AB3BE3F3-48A8-41ED-9D90-1FE4B5A32C4D}" destId="{EA4E3960-3577-42CC-AD52-DA7DFED5F970}" srcOrd="0" destOrd="0" presId="urn:microsoft.com/office/officeart/2005/8/layout/vProcess5"/>
    <dgm:cxn modelId="{31A94B7B-562F-4E0A-9AA4-95C7494B4A26}" srcId="{15EAB15F-6253-41AE-9161-33D4C5D63B42}" destId="{3616F2D9-0B5C-4FA1-A7E8-A600E7A9BC81}" srcOrd="3" destOrd="0" parTransId="{08898DF4-99CA-4633-9D6A-DC7417E16238}" sibTransId="{D3675E43-BE5C-4BFD-85AE-CD6A1E7635F2}"/>
    <dgm:cxn modelId="{7FA29483-EB7A-46F3-833B-91DFCFBB87B5}" srcId="{15EAB15F-6253-41AE-9161-33D4C5D63B42}" destId="{7AF298D7-091A-46B4-B9F4-45D095259FAA}" srcOrd="2" destOrd="0" parTransId="{FC772A43-B45A-4703-9AC8-D4FE13534532}" sibTransId="{AB3BE3F3-48A8-41ED-9D90-1FE4B5A32C4D}"/>
    <dgm:cxn modelId="{3E2DFC84-0815-4535-ADC7-5172A393F45D}" type="presOf" srcId="{8177CD0D-3B67-42A4-B21A-3F77193BB9B2}" destId="{072DFECD-A45C-44C0-AAB5-6FA490B1B215}" srcOrd="0" destOrd="0" presId="urn:microsoft.com/office/officeart/2005/8/layout/vProcess5"/>
    <dgm:cxn modelId="{A7673C88-00B7-4676-8F18-CF6441444A47}" type="presOf" srcId="{3616F2D9-0B5C-4FA1-A7E8-A600E7A9BC81}" destId="{A22FB12B-B455-41E3-9A05-5B5879A02726}" srcOrd="0" destOrd="0" presId="urn:microsoft.com/office/officeart/2005/8/layout/vProcess5"/>
    <dgm:cxn modelId="{77755495-79C7-4772-8143-DF24EDFF269A}" type="presOf" srcId="{D3675E43-BE5C-4BFD-85AE-CD6A1E7635F2}" destId="{7986898E-777C-4048-BBB0-D5A57AB3BB83}" srcOrd="0" destOrd="0" presId="urn:microsoft.com/office/officeart/2005/8/layout/vProcess5"/>
    <dgm:cxn modelId="{784108A5-EC63-4DF0-BDA9-22B4BE688692}" type="presOf" srcId="{7AF298D7-091A-46B4-B9F4-45D095259FAA}" destId="{89205376-1ACF-4940-90F5-46E4EF240CDF}" srcOrd="1" destOrd="0" presId="urn:microsoft.com/office/officeart/2005/8/layout/vProcess5"/>
    <dgm:cxn modelId="{0DC8B0AC-C4DF-4743-A27B-7547CE0831FC}" type="presOf" srcId="{3616F2D9-0B5C-4FA1-A7E8-A600E7A9BC81}" destId="{193C9A66-9257-4564-89C2-F798A46BE814}" srcOrd="1" destOrd="0" presId="urn:microsoft.com/office/officeart/2005/8/layout/vProcess5"/>
    <dgm:cxn modelId="{5F0485BD-6D1E-44DB-A5A8-5676D8C2EF95}" type="presOf" srcId="{7AF298D7-091A-46B4-B9F4-45D095259FAA}" destId="{42BF8F81-3126-450A-AA69-9A40DF8B79F7}" srcOrd="0" destOrd="0" presId="urn:microsoft.com/office/officeart/2005/8/layout/vProcess5"/>
    <dgm:cxn modelId="{926DF4DB-DF98-484D-B74F-8888194023B0}" type="presOf" srcId="{15EAB15F-6253-41AE-9161-33D4C5D63B42}" destId="{A8C1D144-2435-4215-ADCE-97E242DD0A0F}" srcOrd="0" destOrd="0" presId="urn:microsoft.com/office/officeart/2005/8/layout/vProcess5"/>
    <dgm:cxn modelId="{9B431BDC-AA5B-44F1-9371-0AB1497B2422}" type="presOf" srcId="{5C18DF7E-0B69-4206-AAA9-15FF0B07F1B0}" destId="{75ACC8C2-E1C1-4A62-9967-23DF92E2CA5C}" srcOrd="0" destOrd="0" presId="urn:microsoft.com/office/officeart/2005/8/layout/vProcess5"/>
    <dgm:cxn modelId="{ADE555DD-B4E5-4D69-AD5D-366042084C4E}" type="presOf" srcId="{0D7FD78C-B000-4D42-8F4A-FD222ACC3B2B}" destId="{5E3300B7-88BC-4F0E-BD4E-BA3674715C45}" srcOrd="0" destOrd="0" presId="urn:microsoft.com/office/officeart/2005/8/layout/vProcess5"/>
    <dgm:cxn modelId="{38DA9CF4-DAE6-4527-8EA2-B19D511E3862}" srcId="{15EAB15F-6253-41AE-9161-33D4C5D63B42}" destId="{5C18DF7E-0B69-4206-AAA9-15FF0B07F1B0}" srcOrd="0" destOrd="0" parTransId="{80E7158E-1245-4504-AD24-E9A840DBB448}" sibTransId="{0D7FD78C-B000-4D42-8F4A-FD222ACC3B2B}"/>
    <dgm:cxn modelId="{0FEA11F8-2F32-4F37-A50A-1C3D96CD01A7}" type="presOf" srcId="{8D0632A6-5C6D-44EF-B82A-EB49705277F2}" destId="{E3F2786C-88F7-49BA-B69D-C5F5AD9CF692}" srcOrd="0" destOrd="0" presId="urn:microsoft.com/office/officeart/2005/8/layout/vProcess5"/>
    <dgm:cxn modelId="{E094E3FD-7801-4AD4-8B1F-EDA0B002E935}" type="presOf" srcId="{8D0632A6-5C6D-44EF-B82A-EB49705277F2}" destId="{904B15B5-43A3-40D3-8354-11700517A65F}" srcOrd="1" destOrd="0" presId="urn:microsoft.com/office/officeart/2005/8/layout/vProcess5"/>
    <dgm:cxn modelId="{665CAD27-4E0D-456F-8D2C-C1784B85F240}" type="presParOf" srcId="{A8C1D144-2435-4215-ADCE-97E242DD0A0F}" destId="{6DC42A81-3DDC-4054-B175-5C5937F58549}" srcOrd="0" destOrd="0" presId="urn:microsoft.com/office/officeart/2005/8/layout/vProcess5"/>
    <dgm:cxn modelId="{BEED65D6-6834-4D33-8C94-7E0B56B43769}" type="presParOf" srcId="{A8C1D144-2435-4215-ADCE-97E242DD0A0F}" destId="{75ACC8C2-E1C1-4A62-9967-23DF92E2CA5C}" srcOrd="1" destOrd="0" presId="urn:microsoft.com/office/officeart/2005/8/layout/vProcess5"/>
    <dgm:cxn modelId="{8723BE91-9814-4197-9266-E375DC5F7E2E}" type="presParOf" srcId="{A8C1D144-2435-4215-ADCE-97E242DD0A0F}" destId="{E3F2786C-88F7-49BA-B69D-C5F5AD9CF692}" srcOrd="2" destOrd="0" presId="urn:microsoft.com/office/officeart/2005/8/layout/vProcess5"/>
    <dgm:cxn modelId="{9BEA4FA4-D7A3-4A22-9C40-927A58FC3432}" type="presParOf" srcId="{A8C1D144-2435-4215-ADCE-97E242DD0A0F}" destId="{42BF8F81-3126-450A-AA69-9A40DF8B79F7}" srcOrd="3" destOrd="0" presId="urn:microsoft.com/office/officeart/2005/8/layout/vProcess5"/>
    <dgm:cxn modelId="{54B318C6-259C-4010-9590-6EA334FC3357}" type="presParOf" srcId="{A8C1D144-2435-4215-ADCE-97E242DD0A0F}" destId="{A22FB12B-B455-41E3-9A05-5B5879A02726}" srcOrd="4" destOrd="0" presId="urn:microsoft.com/office/officeart/2005/8/layout/vProcess5"/>
    <dgm:cxn modelId="{35C61172-3304-4BB6-A4E4-61AD8585C9CE}" type="presParOf" srcId="{A8C1D144-2435-4215-ADCE-97E242DD0A0F}" destId="{C77C894B-347F-440A-8704-162D0FC669E7}" srcOrd="5" destOrd="0" presId="urn:microsoft.com/office/officeart/2005/8/layout/vProcess5"/>
    <dgm:cxn modelId="{4F7F6FBC-1E1A-458F-8953-D5C55D7F9DC2}" type="presParOf" srcId="{A8C1D144-2435-4215-ADCE-97E242DD0A0F}" destId="{5E3300B7-88BC-4F0E-BD4E-BA3674715C45}" srcOrd="6" destOrd="0" presId="urn:microsoft.com/office/officeart/2005/8/layout/vProcess5"/>
    <dgm:cxn modelId="{8ED4CE14-9D04-4544-AD38-063DC452A9C2}" type="presParOf" srcId="{A8C1D144-2435-4215-ADCE-97E242DD0A0F}" destId="{072DFECD-A45C-44C0-AAB5-6FA490B1B215}" srcOrd="7" destOrd="0" presId="urn:microsoft.com/office/officeart/2005/8/layout/vProcess5"/>
    <dgm:cxn modelId="{23191A26-C628-4673-AA48-8467EE28844E}" type="presParOf" srcId="{A8C1D144-2435-4215-ADCE-97E242DD0A0F}" destId="{EA4E3960-3577-42CC-AD52-DA7DFED5F970}" srcOrd="8" destOrd="0" presId="urn:microsoft.com/office/officeart/2005/8/layout/vProcess5"/>
    <dgm:cxn modelId="{9A67A96F-F2EA-4E65-A004-B1B0A0FDEB2C}" type="presParOf" srcId="{A8C1D144-2435-4215-ADCE-97E242DD0A0F}" destId="{7986898E-777C-4048-BBB0-D5A57AB3BB83}" srcOrd="9" destOrd="0" presId="urn:microsoft.com/office/officeart/2005/8/layout/vProcess5"/>
    <dgm:cxn modelId="{DFF47F4D-020D-483B-8409-DC969FC24C19}" type="presParOf" srcId="{A8C1D144-2435-4215-ADCE-97E242DD0A0F}" destId="{18887214-16ED-4A9D-9B04-A6E3C7E21258}" srcOrd="10" destOrd="0" presId="urn:microsoft.com/office/officeart/2005/8/layout/vProcess5"/>
    <dgm:cxn modelId="{A120037B-A86E-42BF-8FEE-F223772D756D}" type="presParOf" srcId="{A8C1D144-2435-4215-ADCE-97E242DD0A0F}" destId="{904B15B5-43A3-40D3-8354-11700517A65F}" srcOrd="11" destOrd="0" presId="urn:microsoft.com/office/officeart/2005/8/layout/vProcess5"/>
    <dgm:cxn modelId="{AC9EE836-CC08-4C3F-A0BC-FC0AFE2EB573}" type="presParOf" srcId="{A8C1D144-2435-4215-ADCE-97E242DD0A0F}" destId="{89205376-1ACF-4940-90F5-46E4EF240CDF}" srcOrd="12" destOrd="0" presId="urn:microsoft.com/office/officeart/2005/8/layout/vProcess5"/>
    <dgm:cxn modelId="{8CC3945F-52C2-4A79-9B38-3F80A0E6789D}" type="presParOf" srcId="{A8C1D144-2435-4215-ADCE-97E242DD0A0F}" destId="{193C9A66-9257-4564-89C2-F798A46BE814}" srcOrd="13" destOrd="0" presId="urn:microsoft.com/office/officeart/2005/8/layout/vProcess5"/>
    <dgm:cxn modelId="{984DFC53-0B23-4032-8E85-BD1369C2F3F1}" type="presParOf" srcId="{A8C1D144-2435-4215-ADCE-97E242DD0A0F}" destId="{CFBA3BCF-6D06-4F74-BEE6-44E243F2F35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0ACB2C-692A-4894-BC71-C5CF56E96068}" type="doc">
      <dgm:prSet loTypeId="urn:microsoft.com/office/officeart/2005/8/layout/hierarchy3" loCatId="hierarchy" qsTypeId="urn:microsoft.com/office/officeart/2005/8/quickstyle/3d3" qsCatId="3D" csTypeId="urn:microsoft.com/office/officeart/2005/8/colors/accent1_2" csCatId="accent1"/>
      <dgm:spPr/>
      <dgm:t>
        <a:bodyPr/>
        <a:lstStyle/>
        <a:p>
          <a:endParaRPr lang="en-US"/>
        </a:p>
      </dgm:t>
    </dgm:pt>
    <dgm:pt modelId="{AC51C86B-C6B8-4D2B-8577-B4A2D5BA0B9E}">
      <dgm:prSet/>
      <dgm:spPr/>
      <dgm:t>
        <a:bodyPr/>
        <a:lstStyle/>
        <a:p>
          <a:r>
            <a:rPr lang="fr-CA" dirty="0"/>
            <a:t>Individuelle ou collective? </a:t>
          </a:r>
          <a:endParaRPr lang="en-US" dirty="0"/>
        </a:p>
      </dgm:t>
    </dgm:pt>
    <dgm:pt modelId="{85876ED8-D1D1-45CC-98E4-555C67EBAB30}" type="parTrans" cxnId="{2FF7E995-114A-4792-91B8-4126B55E4D7E}">
      <dgm:prSet/>
      <dgm:spPr/>
      <dgm:t>
        <a:bodyPr/>
        <a:lstStyle/>
        <a:p>
          <a:endParaRPr lang="en-US"/>
        </a:p>
      </dgm:t>
    </dgm:pt>
    <dgm:pt modelId="{418B3F3E-E37D-46AA-8484-D8EAB5BB3243}" type="sibTrans" cxnId="{2FF7E995-114A-4792-91B8-4126B55E4D7E}">
      <dgm:prSet/>
      <dgm:spPr/>
      <dgm:t>
        <a:bodyPr/>
        <a:lstStyle/>
        <a:p>
          <a:endParaRPr lang="en-US"/>
        </a:p>
      </dgm:t>
    </dgm:pt>
    <dgm:pt modelId="{72D075BF-6014-4E82-AC9C-6F8CBA8F99EE}">
      <dgm:prSet/>
      <dgm:spPr/>
      <dgm:t>
        <a:bodyPr/>
        <a:lstStyle/>
        <a:p>
          <a:r>
            <a:rPr lang="fr-CA"/>
            <a:t>Ponctuelle, continue, ou cyclique? </a:t>
          </a:r>
          <a:endParaRPr lang="en-US"/>
        </a:p>
      </dgm:t>
    </dgm:pt>
    <dgm:pt modelId="{027BAC9D-785D-4A80-9731-196911B90570}" type="parTrans" cxnId="{021C29B1-747D-445B-A8BF-A75F4BFAE4F4}">
      <dgm:prSet/>
      <dgm:spPr/>
      <dgm:t>
        <a:bodyPr/>
        <a:lstStyle/>
        <a:p>
          <a:endParaRPr lang="en-US"/>
        </a:p>
      </dgm:t>
    </dgm:pt>
    <dgm:pt modelId="{26063303-EF32-458E-96B3-AC2CA5DFBA9A}" type="sibTrans" cxnId="{021C29B1-747D-445B-A8BF-A75F4BFAE4F4}">
      <dgm:prSet/>
      <dgm:spPr/>
      <dgm:t>
        <a:bodyPr/>
        <a:lstStyle/>
        <a:p>
          <a:endParaRPr lang="en-US"/>
        </a:p>
      </dgm:t>
    </dgm:pt>
    <dgm:pt modelId="{B97AB5C7-74F9-4F80-97BA-FB6E49640F78}">
      <dgm:prSet/>
      <dgm:spPr/>
      <dgm:t>
        <a:bodyPr/>
        <a:lstStyle/>
        <a:p>
          <a:r>
            <a:rPr lang="fr-CA"/>
            <a:t>Cibler les causes </a:t>
          </a:r>
          <a:endParaRPr lang="en-US"/>
        </a:p>
      </dgm:t>
    </dgm:pt>
    <dgm:pt modelId="{AE95D8DE-6289-4AB9-A8D1-A9917FE10387}" type="parTrans" cxnId="{7AE7A371-4D1B-4FB7-95A5-9FA218E50016}">
      <dgm:prSet/>
      <dgm:spPr/>
      <dgm:t>
        <a:bodyPr/>
        <a:lstStyle/>
        <a:p>
          <a:endParaRPr lang="en-US"/>
        </a:p>
      </dgm:t>
    </dgm:pt>
    <dgm:pt modelId="{4100707C-FEDC-4B37-AAE3-08C74C4F4C77}" type="sibTrans" cxnId="{7AE7A371-4D1B-4FB7-95A5-9FA218E50016}">
      <dgm:prSet/>
      <dgm:spPr/>
      <dgm:t>
        <a:bodyPr/>
        <a:lstStyle/>
        <a:p>
          <a:endParaRPr lang="en-US"/>
        </a:p>
      </dgm:t>
    </dgm:pt>
    <dgm:pt modelId="{8002FFD6-2307-46E4-9394-D3AFD96D5991}" type="pres">
      <dgm:prSet presAssocID="{BE0ACB2C-692A-4894-BC71-C5CF56E96068}" presName="diagram" presStyleCnt="0">
        <dgm:presLayoutVars>
          <dgm:chPref val="1"/>
          <dgm:dir/>
          <dgm:animOne val="branch"/>
          <dgm:animLvl val="lvl"/>
          <dgm:resizeHandles/>
        </dgm:presLayoutVars>
      </dgm:prSet>
      <dgm:spPr/>
    </dgm:pt>
    <dgm:pt modelId="{F5AF3F80-9CB9-463F-811F-E0BE68993095}" type="pres">
      <dgm:prSet presAssocID="{AC51C86B-C6B8-4D2B-8577-B4A2D5BA0B9E}" presName="root" presStyleCnt="0"/>
      <dgm:spPr/>
    </dgm:pt>
    <dgm:pt modelId="{EC04E668-34F2-4223-ADA2-84D0FE8F916A}" type="pres">
      <dgm:prSet presAssocID="{AC51C86B-C6B8-4D2B-8577-B4A2D5BA0B9E}" presName="rootComposite" presStyleCnt="0"/>
      <dgm:spPr/>
    </dgm:pt>
    <dgm:pt modelId="{F02804D7-66F9-4FA7-826E-9F83D6750395}" type="pres">
      <dgm:prSet presAssocID="{AC51C86B-C6B8-4D2B-8577-B4A2D5BA0B9E}" presName="rootText" presStyleLbl="node1" presStyleIdx="0" presStyleCnt="3" custLinFactNeighborX="-680"/>
      <dgm:spPr/>
    </dgm:pt>
    <dgm:pt modelId="{D98AAA39-3B25-4E48-A13D-6F0BBFAEB15A}" type="pres">
      <dgm:prSet presAssocID="{AC51C86B-C6B8-4D2B-8577-B4A2D5BA0B9E}" presName="rootConnector" presStyleLbl="node1" presStyleIdx="0" presStyleCnt="3"/>
      <dgm:spPr/>
    </dgm:pt>
    <dgm:pt modelId="{581A2FF6-3C13-4847-8BB2-48772CB2C6F9}" type="pres">
      <dgm:prSet presAssocID="{AC51C86B-C6B8-4D2B-8577-B4A2D5BA0B9E}" presName="childShape" presStyleCnt="0"/>
      <dgm:spPr/>
    </dgm:pt>
    <dgm:pt modelId="{17C04F13-9355-4E54-895C-42114F9552CC}" type="pres">
      <dgm:prSet presAssocID="{72D075BF-6014-4E82-AC9C-6F8CBA8F99EE}" presName="root" presStyleCnt="0"/>
      <dgm:spPr/>
    </dgm:pt>
    <dgm:pt modelId="{83BB9478-F031-45F2-B33E-EF157B3E286C}" type="pres">
      <dgm:prSet presAssocID="{72D075BF-6014-4E82-AC9C-6F8CBA8F99EE}" presName="rootComposite" presStyleCnt="0"/>
      <dgm:spPr/>
    </dgm:pt>
    <dgm:pt modelId="{5E2E8C8D-44F9-478A-8F43-D5D55C1308AF}" type="pres">
      <dgm:prSet presAssocID="{72D075BF-6014-4E82-AC9C-6F8CBA8F99EE}" presName="rootText" presStyleLbl="node1" presStyleIdx="1" presStyleCnt="3"/>
      <dgm:spPr/>
    </dgm:pt>
    <dgm:pt modelId="{C3DFB20E-1969-4028-A9C1-2689B8CD2D8E}" type="pres">
      <dgm:prSet presAssocID="{72D075BF-6014-4E82-AC9C-6F8CBA8F99EE}" presName="rootConnector" presStyleLbl="node1" presStyleIdx="1" presStyleCnt="3"/>
      <dgm:spPr/>
    </dgm:pt>
    <dgm:pt modelId="{E0D24BEE-D4F8-4AAE-93E7-257852E9EE5D}" type="pres">
      <dgm:prSet presAssocID="{72D075BF-6014-4E82-AC9C-6F8CBA8F99EE}" presName="childShape" presStyleCnt="0"/>
      <dgm:spPr/>
    </dgm:pt>
    <dgm:pt modelId="{2F25CD74-4D3B-47F0-B627-905EB5556B0B}" type="pres">
      <dgm:prSet presAssocID="{B97AB5C7-74F9-4F80-97BA-FB6E49640F78}" presName="root" presStyleCnt="0"/>
      <dgm:spPr/>
    </dgm:pt>
    <dgm:pt modelId="{834C62B3-BAD9-4DA3-9DF0-EF532C8E0742}" type="pres">
      <dgm:prSet presAssocID="{B97AB5C7-74F9-4F80-97BA-FB6E49640F78}" presName="rootComposite" presStyleCnt="0"/>
      <dgm:spPr/>
    </dgm:pt>
    <dgm:pt modelId="{6FAFB649-7A58-437A-89D6-203CD0720F24}" type="pres">
      <dgm:prSet presAssocID="{B97AB5C7-74F9-4F80-97BA-FB6E49640F78}" presName="rootText" presStyleLbl="node1" presStyleIdx="2" presStyleCnt="3"/>
      <dgm:spPr/>
    </dgm:pt>
    <dgm:pt modelId="{72F69892-E650-458F-918F-E01B574B790E}" type="pres">
      <dgm:prSet presAssocID="{B97AB5C7-74F9-4F80-97BA-FB6E49640F78}" presName="rootConnector" presStyleLbl="node1" presStyleIdx="2" presStyleCnt="3"/>
      <dgm:spPr/>
    </dgm:pt>
    <dgm:pt modelId="{27270EBA-962E-4779-B4A1-A0401B6E4E35}" type="pres">
      <dgm:prSet presAssocID="{B97AB5C7-74F9-4F80-97BA-FB6E49640F78}" presName="childShape" presStyleCnt="0"/>
      <dgm:spPr/>
    </dgm:pt>
  </dgm:ptLst>
  <dgm:cxnLst>
    <dgm:cxn modelId="{D79FD22B-A72A-4F8E-8BA1-FC85F7CD508C}" type="presOf" srcId="{B97AB5C7-74F9-4F80-97BA-FB6E49640F78}" destId="{72F69892-E650-458F-918F-E01B574B790E}" srcOrd="1" destOrd="0" presId="urn:microsoft.com/office/officeart/2005/8/layout/hierarchy3"/>
    <dgm:cxn modelId="{80E75949-AC97-4DA9-8E40-F032FC84B900}" type="presOf" srcId="{AC51C86B-C6B8-4D2B-8577-B4A2D5BA0B9E}" destId="{F02804D7-66F9-4FA7-826E-9F83D6750395}" srcOrd="0" destOrd="0" presId="urn:microsoft.com/office/officeart/2005/8/layout/hierarchy3"/>
    <dgm:cxn modelId="{7AE7A371-4D1B-4FB7-95A5-9FA218E50016}" srcId="{BE0ACB2C-692A-4894-BC71-C5CF56E96068}" destId="{B97AB5C7-74F9-4F80-97BA-FB6E49640F78}" srcOrd="2" destOrd="0" parTransId="{AE95D8DE-6289-4AB9-A8D1-A9917FE10387}" sibTransId="{4100707C-FEDC-4B37-AAE3-08C74C4F4C77}"/>
    <dgm:cxn modelId="{E33AC18E-7611-4153-9FB8-78D23808FBC4}" type="presOf" srcId="{BE0ACB2C-692A-4894-BC71-C5CF56E96068}" destId="{8002FFD6-2307-46E4-9394-D3AFD96D5991}" srcOrd="0" destOrd="0" presId="urn:microsoft.com/office/officeart/2005/8/layout/hierarchy3"/>
    <dgm:cxn modelId="{2FF7E995-114A-4792-91B8-4126B55E4D7E}" srcId="{BE0ACB2C-692A-4894-BC71-C5CF56E96068}" destId="{AC51C86B-C6B8-4D2B-8577-B4A2D5BA0B9E}" srcOrd="0" destOrd="0" parTransId="{85876ED8-D1D1-45CC-98E4-555C67EBAB30}" sibTransId="{418B3F3E-E37D-46AA-8484-D8EAB5BB3243}"/>
    <dgm:cxn modelId="{021C29B1-747D-445B-A8BF-A75F4BFAE4F4}" srcId="{BE0ACB2C-692A-4894-BC71-C5CF56E96068}" destId="{72D075BF-6014-4E82-AC9C-6F8CBA8F99EE}" srcOrd="1" destOrd="0" parTransId="{027BAC9D-785D-4A80-9731-196911B90570}" sibTransId="{26063303-EF32-458E-96B3-AC2CA5DFBA9A}"/>
    <dgm:cxn modelId="{243B6FB6-43C6-4DF4-84FE-12699F5DC79E}" type="presOf" srcId="{AC51C86B-C6B8-4D2B-8577-B4A2D5BA0B9E}" destId="{D98AAA39-3B25-4E48-A13D-6F0BBFAEB15A}" srcOrd="1" destOrd="0" presId="urn:microsoft.com/office/officeart/2005/8/layout/hierarchy3"/>
    <dgm:cxn modelId="{5CABF8BB-644F-4B2B-B165-0C82C69355FE}" type="presOf" srcId="{72D075BF-6014-4E82-AC9C-6F8CBA8F99EE}" destId="{C3DFB20E-1969-4028-A9C1-2689B8CD2D8E}" srcOrd="1" destOrd="0" presId="urn:microsoft.com/office/officeart/2005/8/layout/hierarchy3"/>
    <dgm:cxn modelId="{E9A085C0-28A4-4422-A2C6-03C8A202E641}" type="presOf" srcId="{B97AB5C7-74F9-4F80-97BA-FB6E49640F78}" destId="{6FAFB649-7A58-437A-89D6-203CD0720F24}" srcOrd="0" destOrd="0" presId="urn:microsoft.com/office/officeart/2005/8/layout/hierarchy3"/>
    <dgm:cxn modelId="{E3F950CE-1DF9-4866-AA23-A74FFF9286E2}" type="presOf" srcId="{72D075BF-6014-4E82-AC9C-6F8CBA8F99EE}" destId="{5E2E8C8D-44F9-478A-8F43-D5D55C1308AF}" srcOrd="0" destOrd="0" presId="urn:microsoft.com/office/officeart/2005/8/layout/hierarchy3"/>
    <dgm:cxn modelId="{52D41DBD-FD05-4FF1-A8BA-D30D5FC748B9}" type="presParOf" srcId="{8002FFD6-2307-46E4-9394-D3AFD96D5991}" destId="{F5AF3F80-9CB9-463F-811F-E0BE68993095}" srcOrd="0" destOrd="0" presId="urn:microsoft.com/office/officeart/2005/8/layout/hierarchy3"/>
    <dgm:cxn modelId="{D09D9CFE-A096-4F11-B3D8-274668C90CDA}" type="presParOf" srcId="{F5AF3F80-9CB9-463F-811F-E0BE68993095}" destId="{EC04E668-34F2-4223-ADA2-84D0FE8F916A}" srcOrd="0" destOrd="0" presId="urn:microsoft.com/office/officeart/2005/8/layout/hierarchy3"/>
    <dgm:cxn modelId="{69EEE7A9-11F5-456E-8471-0C26D8A6D503}" type="presParOf" srcId="{EC04E668-34F2-4223-ADA2-84D0FE8F916A}" destId="{F02804D7-66F9-4FA7-826E-9F83D6750395}" srcOrd="0" destOrd="0" presId="urn:microsoft.com/office/officeart/2005/8/layout/hierarchy3"/>
    <dgm:cxn modelId="{DE1606A8-996B-4C2F-9C24-593403F1C47C}" type="presParOf" srcId="{EC04E668-34F2-4223-ADA2-84D0FE8F916A}" destId="{D98AAA39-3B25-4E48-A13D-6F0BBFAEB15A}" srcOrd="1" destOrd="0" presId="urn:microsoft.com/office/officeart/2005/8/layout/hierarchy3"/>
    <dgm:cxn modelId="{88BA55A4-BFDA-4E20-9597-7CFEBE7E0ADD}" type="presParOf" srcId="{F5AF3F80-9CB9-463F-811F-E0BE68993095}" destId="{581A2FF6-3C13-4847-8BB2-48772CB2C6F9}" srcOrd="1" destOrd="0" presId="urn:microsoft.com/office/officeart/2005/8/layout/hierarchy3"/>
    <dgm:cxn modelId="{14248BFC-4B08-415F-A82E-C14303668CCD}" type="presParOf" srcId="{8002FFD6-2307-46E4-9394-D3AFD96D5991}" destId="{17C04F13-9355-4E54-895C-42114F9552CC}" srcOrd="1" destOrd="0" presId="urn:microsoft.com/office/officeart/2005/8/layout/hierarchy3"/>
    <dgm:cxn modelId="{CDC128C4-A80F-42D3-868F-276B6CC1C05C}" type="presParOf" srcId="{17C04F13-9355-4E54-895C-42114F9552CC}" destId="{83BB9478-F031-45F2-B33E-EF157B3E286C}" srcOrd="0" destOrd="0" presId="urn:microsoft.com/office/officeart/2005/8/layout/hierarchy3"/>
    <dgm:cxn modelId="{1C73A76C-B079-437A-A45C-27A40EEA1C5A}" type="presParOf" srcId="{83BB9478-F031-45F2-B33E-EF157B3E286C}" destId="{5E2E8C8D-44F9-478A-8F43-D5D55C1308AF}" srcOrd="0" destOrd="0" presId="urn:microsoft.com/office/officeart/2005/8/layout/hierarchy3"/>
    <dgm:cxn modelId="{A24ADA92-C706-42F7-9ADA-FCF46B8694AA}" type="presParOf" srcId="{83BB9478-F031-45F2-B33E-EF157B3E286C}" destId="{C3DFB20E-1969-4028-A9C1-2689B8CD2D8E}" srcOrd="1" destOrd="0" presId="urn:microsoft.com/office/officeart/2005/8/layout/hierarchy3"/>
    <dgm:cxn modelId="{85FB3B9C-2F5B-4F85-9593-D5A01F1CDE66}" type="presParOf" srcId="{17C04F13-9355-4E54-895C-42114F9552CC}" destId="{E0D24BEE-D4F8-4AAE-93E7-257852E9EE5D}" srcOrd="1" destOrd="0" presId="urn:microsoft.com/office/officeart/2005/8/layout/hierarchy3"/>
    <dgm:cxn modelId="{75FB763B-4513-43BD-8050-ED56C4A867D9}" type="presParOf" srcId="{8002FFD6-2307-46E4-9394-D3AFD96D5991}" destId="{2F25CD74-4D3B-47F0-B627-905EB5556B0B}" srcOrd="2" destOrd="0" presId="urn:microsoft.com/office/officeart/2005/8/layout/hierarchy3"/>
    <dgm:cxn modelId="{376BC5EA-0D6E-4498-8913-E67581E5263F}" type="presParOf" srcId="{2F25CD74-4D3B-47F0-B627-905EB5556B0B}" destId="{834C62B3-BAD9-4DA3-9DF0-EF532C8E0742}" srcOrd="0" destOrd="0" presId="urn:microsoft.com/office/officeart/2005/8/layout/hierarchy3"/>
    <dgm:cxn modelId="{9EDB3D46-2F39-423F-B654-92D24753E196}" type="presParOf" srcId="{834C62B3-BAD9-4DA3-9DF0-EF532C8E0742}" destId="{6FAFB649-7A58-437A-89D6-203CD0720F24}" srcOrd="0" destOrd="0" presId="urn:microsoft.com/office/officeart/2005/8/layout/hierarchy3"/>
    <dgm:cxn modelId="{8978944B-ADE9-49BC-ABB9-AC977D46E76D}" type="presParOf" srcId="{834C62B3-BAD9-4DA3-9DF0-EF532C8E0742}" destId="{72F69892-E650-458F-918F-E01B574B790E}" srcOrd="1" destOrd="0" presId="urn:microsoft.com/office/officeart/2005/8/layout/hierarchy3"/>
    <dgm:cxn modelId="{4C5665B7-A7FE-4C87-B821-D68C26E9F071}" type="presParOf" srcId="{2F25CD74-4D3B-47F0-B627-905EB5556B0B}" destId="{27270EBA-962E-4779-B4A1-A0401B6E4E3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CC8C2-E1C1-4A62-9967-23DF92E2CA5C}">
      <dsp:nvSpPr>
        <dsp:cNvPr id="0" name=""/>
        <dsp:cNvSpPr/>
      </dsp:nvSpPr>
      <dsp:spPr>
        <a:xfrm>
          <a:off x="0" y="0"/>
          <a:ext cx="7158365" cy="747796"/>
        </a:xfrm>
        <a:prstGeom prst="roundRect">
          <a:avLst>
            <a:gd name="adj" fmla="val 1000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Bienvenue et objectifs de l’atelier</a:t>
          </a:r>
          <a:endParaRPr lang="en-US" sz="2000" kern="1200"/>
        </a:p>
      </dsp:txBody>
      <dsp:txXfrm>
        <a:off x="21902" y="21902"/>
        <a:ext cx="6263942" cy="703992"/>
      </dsp:txXfrm>
    </dsp:sp>
    <dsp:sp modelId="{E3F2786C-88F7-49BA-B69D-C5F5AD9CF692}">
      <dsp:nvSpPr>
        <dsp:cNvPr id="0" name=""/>
        <dsp:cNvSpPr/>
      </dsp:nvSpPr>
      <dsp:spPr>
        <a:xfrm>
          <a:off x="534553" y="851657"/>
          <a:ext cx="7158365" cy="747796"/>
        </a:xfrm>
        <a:prstGeom prst="roundRect">
          <a:avLst>
            <a:gd name="adj" fmla="val 1000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La surcharge : quand, quoi, comment?</a:t>
          </a:r>
          <a:endParaRPr lang="en-US" sz="2000" kern="1200" dirty="0"/>
        </a:p>
      </dsp:txBody>
      <dsp:txXfrm>
        <a:off x="556455" y="873559"/>
        <a:ext cx="6093940" cy="703992"/>
      </dsp:txXfrm>
    </dsp:sp>
    <dsp:sp modelId="{42BF8F81-3126-450A-AA69-9A40DF8B79F7}">
      <dsp:nvSpPr>
        <dsp:cNvPr id="0" name=""/>
        <dsp:cNvSpPr/>
      </dsp:nvSpPr>
      <dsp:spPr>
        <a:xfrm>
          <a:off x="1069106" y="1703315"/>
          <a:ext cx="7158365" cy="747796"/>
        </a:xfrm>
        <a:prstGeom prst="roundRect">
          <a:avLst>
            <a:gd name="adj" fmla="val 1000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err="1"/>
            <a:t>Quelques</a:t>
          </a:r>
          <a:r>
            <a:rPr lang="en-CA" sz="2000" kern="1200" dirty="0"/>
            <a:t> </a:t>
          </a:r>
          <a:r>
            <a:rPr lang="en-CA" sz="2000" kern="1200" dirty="0" err="1"/>
            <a:t>pistes</a:t>
          </a:r>
          <a:r>
            <a:rPr lang="en-CA" sz="2000" kern="1200" dirty="0"/>
            <a:t> </a:t>
          </a:r>
          <a:r>
            <a:rPr lang="en-CA" sz="2000" kern="1200" dirty="0" err="1"/>
            <a:t>d’action</a:t>
          </a:r>
          <a:r>
            <a:rPr lang="en-CA" sz="2000" kern="1200" dirty="0"/>
            <a:t> : comment prendre le </a:t>
          </a:r>
          <a:br>
            <a:rPr lang="en-CA" sz="2000" kern="1200" dirty="0"/>
          </a:br>
          <a:r>
            <a:rPr lang="en-CA" sz="2000" kern="1200" dirty="0" err="1"/>
            <a:t>taureau</a:t>
          </a:r>
          <a:r>
            <a:rPr lang="en-CA" sz="2000" kern="1200" dirty="0"/>
            <a:t> par les </a:t>
          </a:r>
          <a:r>
            <a:rPr lang="en-CA" sz="2000" kern="1200" dirty="0" err="1"/>
            <a:t>cornes</a:t>
          </a:r>
          <a:r>
            <a:rPr lang="en-CA" sz="2000" kern="1200" dirty="0"/>
            <a:t>?!</a:t>
          </a:r>
          <a:endParaRPr lang="en-US" sz="2000" kern="1200" dirty="0"/>
        </a:p>
      </dsp:txBody>
      <dsp:txXfrm>
        <a:off x="1091008" y="1725217"/>
        <a:ext cx="6093940" cy="703992"/>
      </dsp:txXfrm>
    </dsp:sp>
    <dsp:sp modelId="{A22FB12B-B455-41E3-9A05-5B5879A02726}">
      <dsp:nvSpPr>
        <dsp:cNvPr id="0" name=""/>
        <dsp:cNvSpPr/>
      </dsp:nvSpPr>
      <dsp:spPr>
        <a:xfrm>
          <a:off x="1603659" y="2554972"/>
          <a:ext cx="7158365" cy="747796"/>
        </a:xfrm>
        <a:prstGeom prst="roundRect">
          <a:avLst>
            <a:gd name="adj" fmla="val 1000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Ateliers : mises </a:t>
          </a:r>
          <a:r>
            <a:rPr lang="en-CA" sz="2000" kern="1200" dirty="0" err="1"/>
            <a:t>en</a:t>
          </a:r>
          <a:r>
            <a:rPr lang="en-CA" sz="2000" kern="1200" dirty="0"/>
            <a:t> situation</a:t>
          </a:r>
          <a:endParaRPr lang="en-US" sz="2000" kern="1200" dirty="0"/>
        </a:p>
      </dsp:txBody>
      <dsp:txXfrm>
        <a:off x="1625561" y="2576874"/>
        <a:ext cx="6093940" cy="703992"/>
      </dsp:txXfrm>
    </dsp:sp>
    <dsp:sp modelId="{C77C894B-347F-440A-8704-162D0FC669E7}">
      <dsp:nvSpPr>
        <dsp:cNvPr id="0" name=""/>
        <dsp:cNvSpPr/>
      </dsp:nvSpPr>
      <dsp:spPr>
        <a:xfrm>
          <a:off x="2138213" y="3406630"/>
          <a:ext cx="7158365" cy="747796"/>
        </a:xfrm>
        <a:prstGeom prst="roundRect">
          <a:avLst>
            <a:gd name="adj" fmla="val 10000"/>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Retour sur </a:t>
          </a:r>
          <a:r>
            <a:rPr lang="en-CA" sz="2000" kern="1200" dirty="0" err="1"/>
            <a:t>l’activité</a:t>
          </a:r>
          <a:endParaRPr lang="en-US" sz="2000" kern="1200" dirty="0"/>
        </a:p>
      </dsp:txBody>
      <dsp:txXfrm>
        <a:off x="2160115" y="3428532"/>
        <a:ext cx="6093940" cy="703992"/>
      </dsp:txXfrm>
    </dsp:sp>
    <dsp:sp modelId="{5E3300B7-88BC-4F0E-BD4E-BA3674715C45}">
      <dsp:nvSpPr>
        <dsp:cNvPr id="0" name=""/>
        <dsp:cNvSpPr/>
      </dsp:nvSpPr>
      <dsp:spPr>
        <a:xfrm>
          <a:off x="6672297" y="546307"/>
          <a:ext cx="486067" cy="486067"/>
        </a:xfrm>
        <a:prstGeom prst="downArrow">
          <a:avLst>
            <a:gd name="adj1" fmla="val 55000"/>
            <a:gd name="adj2" fmla="val 45000"/>
          </a:avLst>
        </a:prstGeom>
        <a:solidFill>
          <a:schemeClr val="lt1">
            <a:alpha val="90000"/>
            <a:tint val="40000"/>
            <a:hueOff val="0"/>
            <a:satOff val="0"/>
            <a:lumOff val="0"/>
            <a:alphaOff val="0"/>
          </a:schemeClr>
        </a:solidFill>
        <a:ln w="12700"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781662" y="546307"/>
        <a:ext cx="267337" cy="365765"/>
      </dsp:txXfrm>
    </dsp:sp>
    <dsp:sp modelId="{072DFECD-A45C-44C0-AAB5-6FA490B1B215}">
      <dsp:nvSpPr>
        <dsp:cNvPr id="0" name=""/>
        <dsp:cNvSpPr/>
      </dsp:nvSpPr>
      <dsp:spPr>
        <a:xfrm>
          <a:off x="7206851" y="1397964"/>
          <a:ext cx="486067" cy="486067"/>
        </a:xfrm>
        <a:prstGeom prst="downArrow">
          <a:avLst>
            <a:gd name="adj1" fmla="val 55000"/>
            <a:gd name="adj2" fmla="val 45000"/>
          </a:avLst>
        </a:prstGeom>
        <a:solidFill>
          <a:schemeClr val="lt1">
            <a:alpha val="90000"/>
            <a:tint val="40000"/>
            <a:hueOff val="0"/>
            <a:satOff val="0"/>
            <a:lumOff val="0"/>
            <a:alphaOff val="0"/>
          </a:schemeClr>
        </a:solidFill>
        <a:ln w="12700"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316216" y="1397964"/>
        <a:ext cx="267337" cy="365765"/>
      </dsp:txXfrm>
    </dsp:sp>
    <dsp:sp modelId="{EA4E3960-3577-42CC-AD52-DA7DFED5F970}">
      <dsp:nvSpPr>
        <dsp:cNvPr id="0" name=""/>
        <dsp:cNvSpPr/>
      </dsp:nvSpPr>
      <dsp:spPr>
        <a:xfrm>
          <a:off x="7741404" y="2237158"/>
          <a:ext cx="486067" cy="486067"/>
        </a:xfrm>
        <a:prstGeom prst="downArrow">
          <a:avLst>
            <a:gd name="adj1" fmla="val 55000"/>
            <a:gd name="adj2" fmla="val 45000"/>
          </a:avLst>
        </a:prstGeom>
        <a:solidFill>
          <a:schemeClr val="lt1">
            <a:alpha val="90000"/>
            <a:tint val="40000"/>
            <a:hueOff val="0"/>
            <a:satOff val="0"/>
            <a:lumOff val="0"/>
            <a:alphaOff val="0"/>
          </a:schemeClr>
        </a:solidFill>
        <a:ln w="12700"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850769" y="2237158"/>
        <a:ext cx="267337" cy="365765"/>
      </dsp:txXfrm>
    </dsp:sp>
    <dsp:sp modelId="{7986898E-777C-4048-BBB0-D5A57AB3BB83}">
      <dsp:nvSpPr>
        <dsp:cNvPr id="0" name=""/>
        <dsp:cNvSpPr/>
      </dsp:nvSpPr>
      <dsp:spPr>
        <a:xfrm>
          <a:off x="8275957" y="3097125"/>
          <a:ext cx="486067" cy="486067"/>
        </a:xfrm>
        <a:prstGeom prst="downArrow">
          <a:avLst>
            <a:gd name="adj1" fmla="val 55000"/>
            <a:gd name="adj2" fmla="val 45000"/>
          </a:avLst>
        </a:prstGeom>
        <a:solidFill>
          <a:schemeClr val="lt1">
            <a:alpha val="90000"/>
            <a:tint val="40000"/>
            <a:hueOff val="0"/>
            <a:satOff val="0"/>
            <a:lumOff val="0"/>
            <a:alphaOff val="0"/>
          </a:schemeClr>
        </a:solidFill>
        <a:ln w="12700"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85322" y="3097125"/>
        <a:ext cx="267337" cy="365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804D7-66F9-4FA7-826E-9F83D6750395}">
      <dsp:nvSpPr>
        <dsp:cNvPr id="0" name=""/>
        <dsp:cNvSpPr/>
      </dsp:nvSpPr>
      <dsp:spPr>
        <a:xfrm>
          <a:off x="0" y="1841069"/>
          <a:ext cx="1667363" cy="83368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Individuelle ou collective? </a:t>
          </a:r>
          <a:endParaRPr lang="en-US" sz="1800" kern="1200" dirty="0"/>
        </a:p>
      </dsp:txBody>
      <dsp:txXfrm>
        <a:off x="24418" y="1865487"/>
        <a:ext cx="1618527" cy="784845"/>
      </dsp:txXfrm>
    </dsp:sp>
    <dsp:sp modelId="{5E2E8C8D-44F9-478A-8F43-D5D55C1308AF}">
      <dsp:nvSpPr>
        <dsp:cNvPr id="0" name=""/>
        <dsp:cNvSpPr/>
      </dsp:nvSpPr>
      <dsp:spPr>
        <a:xfrm>
          <a:off x="2084917" y="1841069"/>
          <a:ext cx="1667363" cy="83368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a:t>Ponctuelle, continue, ou cyclique? </a:t>
          </a:r>
          <a:endParaRPr lang="en-US" sz="1800" kern="1200"/>
        </a:p>
      </dsp:txBody>
      <dsp:txXfrm>
        <a:off x="2109335" y="1865487"/>
        <a:ext cx="1618527" cy="784845"/>
      </dsp:txXfrm>
    </dsp:sp>
    <dsp:sp modelId="{6FAFB649-7A58-437A-89D6-203CD0720F24}">
      <dsp:nvSpPr>
        <dsp:cNvPr id="0" name=""/>
        <dsp:cNvSpPr/>
      </dsp:nvSpPr>
      <dsp:spPr>
        <a:xfrm>
          <a:off x="4169122" y="1841069"/>
          <a:ext cx="1667363" cy="83368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a:t>Cibler les causes </a:t>
          </a:r>
          <a:endParaRPr lang="en-US" sz="1800" kern="1200"/>
        </a:p>
      </dsp:txBody>
      <dsp:txXfrm>
        <a:off x="4193540" y="1865487"/>
        <a:ext cx="1618527" cy="7848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6T13:47:24.252"/>
    </inkml:context>
    <inkml:brush xml:id="br0">
      <inkml:brushProperty name="width" value="0.1" units="cm"/>
      <inkml:brushProperty name="height" value="0.1" units="cm"/>
      <inkml:brushProperty name="color" value="#0B868D"/>
      <inkml:brushProperty name="inkEffects" value="ocean"/>
      <inkml:brushProperty name="anchorX" value="-174629.14063"/>
      <inkml:brushProperty name="anchorY" value="-63761.89063"/>
      <inkml:brushProperty name="scaleFactor" value="0.5"/>
    </inkml:brush>
  </inkml:definitions>
  <inkml:trace contextRef="#ctx0" brushRef="#br0">1 185 24575,'0'0'0,"15"0"0,76-12 0,71-12 0,110-12 0,87 2-3823,63 4 1093,41 9 2799,-24 6-479,-34 7 342,-25 4 68,-42 4 0,1 6 0,-5 14 0,3-1-1104,5 0 1419,-19-5-473,-15 2 158,-34-3 0,-29 2 0,-34 3 943,-25 9-1213,-32-2 405,-31 2-135,-26-5 0,-25-6 0,-12-5 3604,-14-5-4634,-9-3 4840,-5-2-4751,-4-2 2797,0 0-2252,-2 0 594,7 0-198,1 0 0,0 1 0,0 0 0,-1-1 0,-1 1 0,-2 0 0,1 0 0,4 0 0,-11 0 0,-12 1 0,-20-1 0,-29 0 0,-96 0 0,-121 0 0,-113 11 0,-136 1-3823,-48 0 1093,4-2 3007,8-3-4569,19-2 4404,28-3-2858,50-1 3317,58 0-924,53-2 353,59 1 0,55-1-593,43 1 763,43-1 3568,38 1-4715,11 0 5313,20 0-4097,12 0 3754,11 0-3856,6 0 1718,4 0-2165,7 6 734,7 6-480,16-12 58,-2 0 0,1 1-1,-1 0 1,1-1 0,0 1-1,0 0 1,-1-1 0,1 1-1,0 0 1,0-1-1,0 1 1,-1 0 0,1 0-1,0-1 1,0 1 0,0 1-1,8 9-1,20 9 0,14-13 0,28 5 0,172 4 0,58-5-2919,26-3 3753,-23-3-1251,-35 3 417,-49-2 0,-46 6-468,-32-2 601,-31 5-199,-24-2 66,-15-3 0,-17-2 0,-5-3 0,-7-3 2854,-12 5-3670,-31-7 859,1 0 0,1 0 0,-1 0-1,1 0 1,-1 0 0,1 0 0,-1 0 0,1 1-1,-1-1 1,1 0 0,-1 0 0,1 1-1,-1-1 1,1 0 0,-1 1 0,1-1 0,-1 1-1,0-1 1,1 0 0,-1 1 0,1 0-1,-1-1-46,0 0-1,0 0 1,0 1-1,0-1 0,0 0 1,0 1-1,0-1 0,-1 0 1,1 0-1,0 0 1,0 1-1,0-1 0,0 0 1,-1 0-1,1 1 1,0-1-1,0 0 0,0 0 1,-1 0-1,1 0 0,0 1 1,0-1-1,-1 0 1,1 0-1,0 0 0,0 0 1,-1 0-1,1 0 1,0 0-1,0 0 0,-1 0 1,1 0-1,-18 5 81,-32 3-76,-28 12 0,-21 5 0,-20-1 0,-3-4 0,3-6 0,13-5 0,18-4 0,20-3 0,9-1 0,12-2 0,8 0 0,6 0 0,9 6 0,7 6 0,8 7 0,10-1 0,10-3 0,13 3 0,25 2 0,32 9 0,56 3 0,63 8 0,26 1 0,3-1-2518,-29 4 3237,-35-8-1078,-42-8-448,-42-3 1037,-28-7-345,-13-6 115,-15 2 0,-11 2 128,-14-15-1,0 1 1,1 0-1,-1-1 1,0 1-1,0 0 1,0-1-1,0 1 1,1 0 0,-1-1-1,0 1 1,0 0-1,0-1 1,-1 1-1,1 0 1,0-1-1,0 1 1,-1 1-1,-9 9-819,-9-4 1940,-7-2-1506,-3-2 387,-2-2-129,-1 5 0,1-1 0,5 6 0,7 6 0,1 4 0,-1 4 0,-2 8 0,-3 3 0,-1-6 0,-3 0 0,-1-2 0,-1-1 0,6 1 0,6-6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86E55-6DE8-4F7F-8B14-6B59DFC62806}" type="datetimeFigureOut">
              <a:rPr lang="en-CA" smtClean="0"/>
              <a:t>2024-09-25</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0D494-20CA-44CD-8464-97278C41B626}" type="slidenum">
              <a:rPr lang="en-CA" smtClean="0"/>
              <a:t>‹N°›</a:t>
            </a:fld>
            <a:endParaRPr lang="en-CA"/>
          </a:p>
        </p:txBody>
      </p:sp>
    </p:spTree>
    <p:extLst>
      <p:ext uri="{BB962C8B-B14F-4D97-AF65-F5344CB8AC3E}">
        <p14:creationId xmlns:p14="http://schemas.microsoft.com/office/powerpoint/2010/main" val="343827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a:t>
            </a:fld>
            <a:endParaRPr lang="en-CA"/>
          </a:p>
        </p:txBody>
      </p:sp>
    </p:spTree>
    <p:extLst>
      <p:ext uri="{BB962C8B-B14F-4D97-AF65-F5344CB8AC3E}">
        <p14:creationId xmlns:p14="http://schemas.microsoft.com/office/powerpoint/2010/main" val="238551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10</a:t>
            </a:fld>
            <a:endParaRPr lang="en-CA"/>
          </a:p>
        </p:txBody>
      </p:sp>
    </p:spTree>
    <p:extLst>
      <p:ext uri="{BB962C8B-B14F-4D97-AF65-F5344CB8AC3E}">
        <p14:creationId xmlns:p14="http://schemas.microsoft.com/office/powerpoint/2010/main" val="74307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CRP : va regarder plus largement le contexte de travail, on ne parle pas juste du quantitatif. Ex : y a-t-il du soutient clinique? Que se passe-t-il lorsqu’une personne est absente? C’est l’ensemble de l’organisation du travail dont il est question.</a:t>
            </a:r>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11</a:t>
            </a:fld>
            <a:endParaRPr lang="en-CA"/>
          </a:p>
        </p:txBody>
      </p:sp>
    </p:spTree>
    <p:extLst>
      <p:ext uri="{BB962C8B-B14F-4D97-AF65-F5344CB8AC3E}">
        <p14:creationId xmlns:p14="http://schemas.microsoft.com/office/powerpoint/2010/main" val="116401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défi : faire reconnaître la problématique. Documenter +++ (demande beaucoup, à des équipes déjà épuisées)</a:t>
            </a:r>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12</a:t>
            </a:fld>
            <a:endParaRPr lang="en-CA"/>
          </a:p>
        </p:txBody>
      </p:sp>
    </p:spTree>
    <p:extLst>
      <p:ext uri="{BB962C8B-B14F-4D97-AF65-F5344CB8AC3E}">
        <p14:creationId xmlns:p14="http://schemas.microsoft.com/office/powerpoint/2010/main" val="32181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gestionnaires ont comme responsabilité de mettre en place un contexte organisationnel de travail qui permet le respect des obligations déontologiques, et non l’inverse</a:t>
            </a:r>
          </a:p>
          <a:p>
            <a:r>
              <a:rPr lang="fr-CA" dirty="0"/>
              <a:t>Exemple de lettre – psychoéducateurs-</a:t>
            </a:r>
            <a:r>
              <a:rPr lang="fr-CA" dirty="0" err="1"/>
              <a:t>trices</a:t>
            </a:r>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13</a:t>
            </a:fld>
            <a:endParaRPr lang="en-CA"/>
          </a:p>
        </p:txBody>
      </p:sp>
    </p:spTree>
    <p:extLst>
      <p:ext uri="{BB962C8B-B14F-4D97-AF65-F5344CB8AC3E}">
        <p14:creationId xmlns:p14="http://schemas.microsoft.com/office/powerpoint/2010/main" val="335759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14</a:t>
            </a:fld>
            <a:endParaRPr lang="en-CA"/>
          </a:p>
        </p:txBody>
      </p:sp>
    </p:spTree>
    <p:extLst>
      <p:ext uri="{BB962C8B-B14F-4D97-AF65-F5344CB8AC3E}">
        <p14:creationId xmlns:p14="http://schemas.microsoft.com/office/powerpoint/2010/main" val="171937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 l’a vu, la charge de travail a été modifiée au fil des ans par le biais de différents changements structurels : méthode LEAN, intelligence artificielle, etc. Mais qu’en est-il des changements à venir, et comment faire pour avoir une prise sur ces modifications et dire que non, nous ne laisserons pas ça aller.</a:t>
            </a:r>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15</a:t>
            </a:fld>
            <a:endParaRPr lang="en-CA"/>
          </a:p>
        </p:txBody>
      </p:sp>
    </p:spTree>
    <p:extLst>
      <p:ext uri="{BB962C8B-B14F-4D97-AF65-F5344CB8AC3E}">
        <p14:creationId xmlns:p14="http://schemas.microsoft.com/office/powerpoint/2010/main" val="183834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16</a:t>
            </a:fld>
            <a:endParaRPr lang="en-CA"/>
          </a:p>
        </p:txBody>
      </p:sp>
    </p:spTree>
    <p:extLst>
      <p:ext uri="{BB962C8B-B14F-4D97-AF65-F5344CB8AC3E}">
        <p14:creationId xmlns:p14="http://schemas.microsoft.com/office/powerpoint/2010/main" val="337627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Rappel : Il n’existe pas UNE bonne réponse, on peut toujours s’attaquer à la surcharge sur plusieurs fronts. Le but est de cogiter, réfléchir, et faire des liens.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Également : se rappeler de toujours avoir une vision d’ensemble, d’équipe </a:t>
            </a:r>
            <a:r>
              <a:rPr lang="fr-CA" sz="18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17</a:t>
            </a:fld>
            <a:endParaRPr lang="en-CA"/>
          </a:p>
        </p:txBody>
      </p:sp>
    </p:spTree>
    <p:extLst>
      <p:ext uri="{BB962C8B-B14F-4D97-AF65-F5344CB8AC3E}">
        <p14:creationId xmlns:p14="http://schemas.microsoft.com/office/powerpoint/2010/main" val="116715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Angle principal : relations de travail (composantes de poste, le fait que ce ne soit pas normal d’avoir les tâches de deux postes en même temps tout en gardant les deux charges de travail complètes et aucun réaménagement, mutation, </a:t>
            </a:r>
            <a:r>
              <a:rPr lang="fr-CA" dirty="0" err="1"/>
              <a:t>etc</a:t>
            </a:r>
            <a:r>
              <a:rPr lang="fr-CA" dirty="0"/>
              <a:t>)</a:t>
            </a:r>
            <a:br>
              <a:rPr lang="fr-CA" dirty="0"/>
            </a:br>
            <a:r>
              <a:rPr lang="fr-CA" dirty="0"/>
              <a:t>A</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ussi aspect féministe avec le travail du </a:t>
            </a:r>
            <a:r>
              <a:rPr lang="fr-CA" sz="1800" i="1" kern="100" dirty="0">
                <a:effectLst/>
                <a:latin typeface="Aptos" panose="020B0004020202020204" pitchFamily="34" charset="0"/>
                <a:ea typeface="Aptos" panose="020B0004020202020204" pitchFamily="34" charset="0"/>
                <a:cs typeface="Times New Roman" panose="02020603050405020304" pitchFamily="18" charset="0"/>
              </a:rPr>
              <a:t>care</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 et notre volonté d’aider les gens. La question des « anges gardiens ». SST : risques psychosociaux, elle se sent dépassée.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18</a:t>
            </a:fld>
            <a:endParaRPr lang="en-CA"/>
          </a:p>
        </p:txBody>
      </p:sp>
    </p:spTree>
    <p:extLst>
      <p:ext uri="{BB962C8B-B14F-4D97-AF65-F5344CB8AC3E}">
        <p14:creationId xmlns:p14="http://schemas.microsoft.com/office/powerpoint/2010/main" val="371074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Angle principal : déontologique (non-respect des demandes de l’ordre professionnel, impossibilité de mentionner la surcharge comme argument pour ne pas respecter ses obligations déontologiques, rappel que l’E est responsable de donner contexte organisationnel favorable au respect de ces obligations et non l’inverse)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Aussi aspect politique (performance – intervention au CA lorsqu’ils présentent l’atteinte des cibles) et accès aux soins et services (comité des usagers), dénoncer bris de services cachés, et SST avec risques psychosociaux, </a:t>
            </a:r>
            <a:r>
              <a:rPr lang="fr-CA" sz="1800" kern="100" dirty="0" err="1">
                <a:effectLst/>
                <a:latin typeface="Aptos" panose="020B0004020202020204" pitchFamily="34" charset="0"/>
                <a:ea typeface="Aptos" panose="020B0004020202020204" pitchFamily="34" charset="0"/>
                <a:cs typeface="Times New Roman" panose="02020603050405020304" pitchFamily="18" charset="0"/>
              </a:rPr>
              <a:t>etc</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19</a:t>
            </a:fld>
            <a:endParaRPr lang="en-CA"/>
          </a:p>
        </p:txBody>
      </p:sp>
    </p:spTree>
    <p:extLst>
      <p:ext uri="{BB962C8B-B14F-4D97-AF65-F5344CB8AC3E}">
        <p14:creationId xmlns:p14="http://schemas.microsoft.com/office/powerpoint/2010/main" val="217420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2</a:t>
            </a:fld>
            <a:endParaRPr lang="en-CA"/>
          </a:p>
        </p:txBody>
      </p:sp>
    </p:spTree>
    <p:extLst>
      <p:ext uri="{BB962C8B-B14F-4D97-AF65-F5344CB8AC3E}">
        <p14:creationId xmlns:p14="http://schemas.microsoft.com/office/powerpoint/2010/main" val="684999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SST : risques psychosociaux (note aussi sur le poids : certaines personnes ont une prise de poids, et non une perte, lorsqu’elles ne vont pas bien). </a:t>
            </a:r>
            <a:br>
              <a:rPr lang="fr-CA" sz="1800" dirty="0">
                <a:effectLst/>
                <a:latin typeface="Aptos" panose="020B0004020202020204" pitchFamily="34" charset="0"/>
                <a:cs typeface="Times New Roman" panose="02020603050405020304" pitchFamily="18" charset="0"/>
              </a:rPr>
            </a:br>
            <a:r>
              <a:rPr lang="fr-CA" sz="1800" dirty="0">
                <a:effectLst/>
                <a:latin typeface="Aptos" panose="020B0004020202020204" pitchFamily="34" charset="0"/>
                <a:cs typeface="Times New Roman" panose="02020603050405020304" pitchFamily="18" charset="0"/>
              </a:rPr>
              <a:t>A</a:t>
            </a:r>
            <a:r>
              <a:rPr lang="fr-CA" sz="1800" dirty="0">
                <a:effectLst/>
                <a:latin typeface="Aptos" panose="020B0004020202020204" pitchFamily="34" charset="0"/>
                <a:ea typeface="Aptos" panose="020B0004020202020204" pitchFamily="34" charset="0"/>
                <a:cs typeface="Times New Roman" panose="02020603050405020304" pitchFamily="18" charset="0"/>
              </a:rPr>
              <a:t>ussi aspect politique (attraction/rétention), action féministe (possiblement autre chose? Quelle est la cause de sa détresse? …peut être aussi violence conjugale, ou autre, et responsabilité de l’E en ce sens), et RT (ne pas prendre ses pauses)</a:t>
            </a:r>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20</a:t>
            </a:fld>
            <a:endParaRPr lang="en-CA"/>
          </a:p>
        </p:txBody>
      </p:sp>
    </p:spTree>
    <p:extLst>
      <p:ext uri="{BB962C8B-B14F-4D97-AF65-F5344CB8AC3E}">
        <p14:creationId xmlns:p14="http://schemas.microsoft.com/office/powerpoint/2010/main" val="201782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Angle mobilisation / politique : </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beaucoup de stock là-dedans – </a:t>
            </a:r>
            <a:r>
              <a:rPr lang="fr-CA" sz="1800" kern="100" dirty="0" err="1">
                <a:effectLst/>
                <a:latin typeface="Aptos" panose="020B0004020202020204" pitchFamily="34" charset="0"/>
                <a:ea typeface="Aptos" panose="020B0004020202020204" pitchFamily="34" charset="0"/>
                <a:cs typeface="Times New Roman" panose="02020603050405020304" pitchFamily="18" charset="0"/>
              </a:rPr>
              <a:t>optilab</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 plan santé, attraction / rétention, centralisation, accès aux soins et services pour la population, lutte à la privatisation. Aussi, pas directement dans le texte, mais problème de + avec le fait de ne pas pouvoir prendre de congés : le fait que ce soit majoritairement féminin, difficile avec enfants, double charge, etc.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21</a:t>
            </a:fld>
            <a:endParaRPr lang="en-CA"/>
          </a:p>
        </p:txBody>
      </p:sp>
    </p:spTree>
    <p:extLst>
      <p:ext uri="{BB962C8B-B14F-4D97-AF65-F5344CB8AC3E}">
        <p14:creationId xmlns:p14="http://schemas.microsoft.com/office/powerpoint/2010/main" val="274989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22</a:t>
            </a:fld>
            <a:endParaRPr lang="en-CA"/>
          </a:p>
        </p:txBody>
      </p:sp>
    </p:spTree>
    <p:extLst>
      <p:ext uri="{BB962C8B-B14F-4D97-AF65-F5344CB8AC3E}">
        <p14:creationId xmlns:p14="http://schemas.microsoft.com/office/powerpoint/2010/main" val="332360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surcharge est un enjeu complexe, difficile à « cerner » surtout au sens juridique, bien qu’un cadre législatif existe tout de même autour de cela. C’est tout de même avec la complémentarité de chacune des approches, et en se solidarisant, qu’ensemble on va réussir à faire une différence un petit pas à la fois, en commençant juste ici avec cet atelier. Maintenant, chaque personne peut repartir dans son milieu de travail avec une vision plus générale de tout ça, et contribuer à faire une différence.</a:t>
            </a:r>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23</a:t>
            </a:fld>
            <a:endParaRPr lang="en-CA"/>
          </a:p>
        </p:txBody>
      </p:sp>
    </p:spTree>
    <p:extLst>
      <p:ext uri="{BB962C8B-B14F-4D97-AF65-F5344CB8AC3E}">
        <p14:creationId xmlns:p14="http://schemas.microsoft.com/office/powerpoint/2010/main" val="422207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3</a:t>
            </a:fld>
            <a:endParaRPr lang="en-CA"/>
          </a:p>
        </p:txBody>
      </p:sp>
    </p:spTree>
    <p:extLst>
      <p:ext uri="{BB962C8B-B14F-4D97-AF65-F5344CB8AC3E}">
        <p14:creationId xmlns:p14="http://schemas.microsoft.com/office/powerpoint/2010/main" val="224148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4</a:t>
            </a:fld>
            <a:endParaRPr lang="en-CA"/>
          </a:p>
        </p:txBody>
      </p:sp>
    </p:spTree>
    <p:extLst>
      <p:ext uri="{BB962C8B-B14F-4D97-AF65-F5344CB8AC3E}">
        <p14:creationId xmlns:p14="http://schemas.microsoft.com/office/powerpoint/2010/main" val="54783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Questions au groupe :</a:t>
            </a:r>
          </a:p>
          <a:p>
            <a:pPr marL="171450" indent="-171450">
              <a:buFontTx/>
              <a:buChar char="-"/>
            </a:pPr>
            <a:r>
              <a:rPr lang="fr-CA" dirty="0"/>
              <a:t>C’est quoi, la surcharge, en quelques mots?</a:t>
            </a:r>
          </a:p>
          <a:p>
            <a:pPr marL="171450" indent="-171450">
              <a:buFontTx/>
              <a:buChar char="-"/>
            </a:pPr>
            <a:r>
              <a:rPr lang="fr-CA" dirty="0"/>
              <a:t>Est-ce que 12 dossiers sont équivalents à 12 autres dossiers?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dirty="0"/>
              <a:t>Est-ce qu’une personne technicienne en radiologie a la même charge de travail s’il n’y a pas d’agente administrative pour répondre au téléphone? </a:t>
            </a:r>
          </a:p>
          <a:p>
            <a:pPr marL="171450" indent="-171450">
              <a:buFontTx/>
              <a:buChar char="-"/>
            </a:pPr>
            <a:r>
              <a:rPr lang="fr-CA" dirty="0"/>
              <a:t>On peut déterminer une charge de travail quantitativement? Qualitativement?</a:t>
            </a:r>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5</a:t>
            </a:fld>
            <a:endParaRPr lang="en-CA"/>
          </a:p>
        </p:txBody>
      </p:sp>
    </p:spTree>
    <p:extLst>
      <p:ext uri="{BB962C8B-B14F-4D97-AF65-F5344CB8AC3E}">
        <p14:creationId xmlns:p14="http://schemas.microsoft.com/office/powerpoint/2010/main" val="289775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6</a:t>
            </a:fld>
            <a:endParaRPr lang="en-CA"/>
          </a:p>
        </p:txBody>
      </p:sp>
    </p:spTree>
    <p:extLst>
      <p:ext uri="{BB962C8B-B14F-4D97-AF65-F5344CB8AC3E}">
        <p14:creationId xmlns:p14="http://schemas.microsoft.com/office/powerpoint/2010/main" val="7402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7</a:t>
            </a:fld>
            <a:endParaRPr lang="en-CA"/>
          </a:p>
        </p:txBody>
      </p:sp>
    </p:spTree>
    <p:extLst>
      <p:ext uri="{BB962C8B-B14F-4D97-AF65-F5344CB8AC3E}">
        <p14:creationId xmlns:p14="http://schemas.microsoft.com/office/powerpoint/2010/main" val="279494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Segoe UI" panose="020B0502040204020203" pitchFamily="34" charset="0"/>
              </a:rPr>
              <a:t>Mise en garde ici aussi sur tentatives de gestion d’individualiser les problèmes, mettre la faute sur la «mauvaise gestion du temps et des priorités», et sur l’importance de la solidarité entre collègues</a:t>
            </a:r>
            <a:endParaRPr lang="fr-CA" sz="1800" dirty="0">
              <a:effectLst/>
              <a:latin typeface="Arial" panose="020B06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8</a:t>
            </a:fld>
            <a:endParaRPr lang="en-CA"/>
          </a:p>
        </p:txBody>
      </p:sp>
    </p:spTree>
    <p:extLst>
      <p:ext uri="{BB962C8B-B14F-4D97-AF65-F5344CB8AC3E}">
        <p14:creationId xmlns:p14="http://schemas.microsoft.com/office/powerpoint/2010/main" val="365984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EEF0D494-20CA-44CD-8464-97278C41B626}" type="slidenum">
              <a:rPr lang="en-CA" smtClean="0"/>
              <a:t>9</a:t>
            </a:fld>
            <a:endParaRPr lang="en-CA"/>
          </a:p>
        </p:txBody>
      </p:sp>
    </p:spTree>
    <p:extLst>
      <p:ext uri="{BB962C8B-B14F-4D97-AF65-F5344CB8AC3E}">
        <p14:creationId xmlns:p14="http://schemas.microsoft.com/office/powerpoint/2010/main" val="377148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11F5CEC-3DCF-4EF8-986F-0B516474FACB}" type="datetimeFigureOut">
              <a:rPr lang="en-CA" smtClean="0"/>
              <a:t>2024-09-25</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5E1CC23-C974-4484-875B-9EBF94C7EBCD}" type="slidenum">
              <a:rPr lang="en-CA" smtClean="0"/>
              <a:t>‹N°›</a:t>
            </a:fld>
            <a:endParaRPr lang="en-C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8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1F5CEC-3DCF-4EF8-986F-0B516474FACB}" type="datetimeFigureOut">
              <a:rPr lang="en-CA" smtClean="0"/>
              <a:t>2024-09-25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311397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1F5CEC-3DCF-4EF8-986F-0B516474FACB}" type="datetimeFigureOut">
              <a:rPr lang="en-CA" smtClean="0"/>
              <a:t>2024-09-25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407199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1F5CEC-3DCF-4EF8-986F-0B516474FACB}" type="datetimeFigureOut">
              <a:rPr lang="en-CA" smtClean="0"/>
              <a:t>2024-09-25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318674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11F5CEC-3DCF-4EF8-986F-0B516474FACB}" type="datetimeFigureOut">
              <a:rPr lang="en-CA" smtClean="0"/>
              <a:t>2024-09-25</a:t>
            </a:fld>
            <a:endParaRPr lang="en-C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5E1CC23-C974-4484-875B-9EBF94C7EBCD}" type="slidenum">
              <a:rPr lang="en-CA" smtClean="0"/>
              <a:t>‹N°›</a:t>
            </a:fld>
            <a:endParaRPr lang="en-C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728779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11F5CEC-3DCF-4EF8-986F-0B516474FACB}" type="datetimeFigureOut">
              <a:rPr lang="en-CA" smtClean="0"/>
              <a:t>2024-09-25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39353580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11F5CEC-3DCF-4EF8-986F-0B516474FACB}" type="datetimeFigureOut">
              <a:rPr lang="en-CA" smtClean="0"/>
              <a:t>2024-09-25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37899578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1F5CEC-3DCF-4EF8-986F-0B516474FACB}" type="datetimeFigureOut">
              <a:rPr lang="en-CA" smtClean="0"/>
              <a:t>2024-09-25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329817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F5CEC-3DCF-4EF8-986F-0B516474FACB}" type="datetimeFigureOut">
              <a:rPr lang="en-CA" smtClean="0"/>
              <a:t>2024-09-25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26954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F11F5CEC-3DCF-4EF8-986F-0B516474FACB}" type="datetimeFigureOut">
              <a:rPr lang="en-CA" smtClean="0"/>
              <a:t>2024-09-25</a:t>
            </a:fld>
            <a:endParaRPr lang="en-CA"/>
          </a:p>
        </p:txBody>
      </p:sp>
      <p:sp>
        <p:nvSpPr>
          <p:cNvPr id="6" name="Footer Placeholder 5"/>
          <p:cNvSpPr>
            <a:spLocks noGrp="1"/>
          </p:cNvSpPr>
          <p:nvPr>
            <p:ph type="ftr" sz="quarter" idx="11"/>
          </p:nvPr>
        </p:nvSpPr>
        <p:spPr>
          <a:xfrm>
            <a:off x="2103620" y="6375679"/>
            <a:ext cx="3482179" cy="345796"/>
          </a:xfrm>
        </p:spPr>
        <p:txBody>
          <a:bodyPr/>
          <a:lstStyle/>
          <a:p>
            <a:endParaRPr lang="en-CA"/>
          </a:p>
        </p:txBody>
      </p:sp>
      <p:sp>
        <p:nvSpPr>
          <p:cNvPr id="7" name="Slide Number Placeholder 6"/>
          <p:cNvSpPr>
            <a:spLocks noGrp="1"/>
          </p:cNvSpPr>
          <p:nvPr>
            <p:ph type="sldNum" sz="quarter" idx="12"/>
          </p:nvPr>
        </p:nvSpPr>
        <p:spPr>
          <a:xfrm>
            <a:off x="5691014" y="6375679"/>
            <a:ext cx="1232456" cy="345796"/>
          </a:xfrm>
        </p:spPr>
        <p:txBody>
          <a:bodyPr/>
          <a:lstStyle/>
          <a:p>
            <a:fld id="{F5E1CC23-C974-4484-875B-9EBF94C7EBCD}" type="slidenum">
              <a:rPr lang="en-CA" smtClean="0"/>
              <a:t>‹N°›</a:t>
            </a:fld>
            <a:endParaRPr lang="en-C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999166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F11F5CEC-3DCF-4EF8-986F-0B516474FACB}" type="datetimeFigureOut">
              <a:rPr lang="en-CA" smtClean="0"/>
              <a:t>2024-09-25</a:t>
            </a:fld>
            <a:endParaRPr lang="en-CA"/>
          </a:p>
        </p:txBody>
      </p:sp>
      <p:sp>
        <p:nvSpPr>
          <p:cNvPr id="6" name="Footer Placeholder 5"/>
          <p:cNvSpPr>
            <a:spLocks noGrp="1"/>
          </p:cNvSpPr>
          <p:nvPr>
            <p:ph type="ftr" sz="quarter" idx="11"/>
          </p:nvPr>
        </p:nvSpPr>
        <p:spPr>
          <a:xfrm>
            <a:off x="2103621" y="6375679"/>
            <a:ext cx="3482178" cy="345796"/>
          </a:xfrm>
        </p:spPr>
        <p:txBody>
          <a:bodyPr/>
          <a:lstStyle/>
          <a:p>
            <a:endParaRPr lang="en-CA"/>
          </a:p>
        </p:txBody>
      </p:sp>
      <p:sp>
        <p:nvSpPr>
          <p:cNvPr id="7" name="Slide Number Placeholder 6"/>
          <p:cNvSpPr>
            <a:spLocks noGrp="1"/>
          </p:cNvSpPr>
          <p:nvPr>
            <p:ph type="sldNum" sz="quarter" idx="12"/>
          </p:nvPr>
        </p:nvSpPr>
        <p:spPr>
          <a:xfrm>
            <a:off x="5687568" y="6375679"/>
            <a:ext cx="1234440" cy="345796"/>
          </a:xfrm>
        </p:spPr>
        <p:txBody>
          <a:bodyPr/>
          <a:lstStyle/>
          <a:p>
            <a:fld id="{F5E1CC23-C974-4484-875B-9EBF94C7EBCD}" type="slidenum">
              <a:rPr lang="en-CA" smtClean="0"/>
              <a:t>‹N°›</a:t>
            </a:fld>
            <a:endParaRPr lang="en-CA"/>
          </a:p>
        </p:txBody>
      </p:sp>
    </p:spTree>
    <p:extLst>
      <p:ext uri="{BB962C8B-B14F-4D97-AF65-F5344CB8AC3E}">
        <p14:creationId xmlns:p14="http://schemas.microsoft.com/office/powerpoint/2010/main" val="54369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11F5CEC-3DCF-4EF8-986F-0B516474FACB}" type="datetimeFigureOut">
              <a:rPr lang="en-CA" smtClean="0"/>
              <a:t>2024-09-25</a:t>
            </a:fld>
            <a:endParaRPr lang="en-C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5E1CC23-C974-4484-875B-9EBF94C7EBCD}" type="slidenum">
              <a:rPr lang="en-CA" smtClean="0"/>
              <a:t>‹N°›</a:t>
            </a:fld>
            <a:endParaRPr lang="en-C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9891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crit&#232;res%20jurisprudentiels.docx" TargetMode="External"/><Relationship Id="rId7" Type="http://schemas.openxmlformats.org/officeDocument/2006/relationships/hyperlink" Target="file:///C:\Users\aptsq\Documents\Camp%20de%20formation%20syndical\Atelier%20surcharge\Images\Article%2019%20-%20local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hyperlink" Target="file:///C:\Users\aptsq\Documents\Camp%20de%20formation%20syndical\Atelier%20surcharge\Images\Article%2029.pdf" TargetMode="External"/><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hyperlink" Target="file:///C:\Users\aptsq\Documents\Camp%20de%20formation%20syndical\Atelier%20surcharge\Lettres%20d&#233;onto\psychoed%20-%20projet%20lettre%20responsabilit&#233;%20professionnelle-%20surcharge%20-%20refus%20dossier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ivot.quebec/2023/01/12/un-reseau-de-la-sante-qui-soigne-surtout-ses-statistiqu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AD447701-5C61-47D2-A56F-5FDCC5440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CA"/>
          </a:p>
        </p:txBody>
      </p:sp>
      <p:sp>
        <p:nvSpPr>
          <p:cNvPr id="33" name="Rectangle 32">
            <a:extLst>
              <a:ext uri="{FF2B5EF4-FFF2-40B4-BE49-F238E27FC236}">
                <a16:creationId xmlns:a16="http://schemas.microsoft.com/office/drawing/2014/main" id="{7D5ECDCF-19AC-4A65-B2EF-088F9B7E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Image 3" descr="Une image contenant habits, plein air, personne, arbre&#10;&#10;Description générée automatiquement">
            <a:extLst>
              <a:ext uri="{FF2B5EF4-FFF2-40B4-BE49-F238E27FC236}">
                <a16:creationId xmlns:a16="http://schemas.microsoft.com/office/drawing/2014/main" id="{CADBF8BF-93A0-1916-452A-3E5304CEC29C}"/>
              </a:ext>
            </a:extLst>
          </p:cNvPr>
          <p:cNvPicPr>
            <a:picLocks noChangeAspect="1"/>
          </p:cNvPicPr>
          <p:nvPr/>
        </p:nvPicPr>
        <p:blipFill>
          <a:blip r:embed="rId3">
            <a:grayscl/>
            <a:extLst>
              <a:ext uri="{28A0092B-C50C-407E-A947-70E740481C1C}">
                <a14:useLocalDpi xmlns:a14="http://schemas.microsoft.com/office/drawing/2010/main" val="0"/>
              </a:ext>
            </a:extLst>
          </a:blip>
          <a:srcRect l="98" r="1" b="1"/>
          <a:stretch/>
        </p:blipFill>
        <p:spPr>
          <a:xfrm>
            <a:off x="20" y="-1"/>
            <a:ext cx="12191980" cy="6864691"/>
          </a:xfrm>
          <a:prstGeom prst="rect">
            <a:avLst/>
          </a:prstGeom>
        </p:spPr>
      </p:pic>
      <p:sp>
        <p:nvSpPr>
          <p:cNvPr id="34" name="Rectangle 33">
            <a:extLst>
              <a:ext uri="{FF2B5EF4-FFF2-40B4-BE49-F238E27FC236}">
                <a16:creationId xmlns:a16="http://schemas.microsoft.com/office/drawing/2014/main" id="{53C7D07C-EBC9-4EB4-81DA-ABC769EAC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6" name="Rectangle 35">
            <a:extLst>
              <a:ext uri="{FF2B5EF4-FFF2-40B4-BE49-F238E27FC236}">
                <a16:creationId xmlns:a16="http://schemas.microsoft.com/office/drawing/2014/main" id="{930E6868-E658-452E-880B-04DB11154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8" name="Freeform 6">
            <a:extLst>
              <a:ext uri="{FF2B5EF4-FFF2-40B4-BE49-F238E27FC236}">
                <a16:creationId xmlns:a16="http://schemas.microsoft.com/office/drawing/2014/main" id="{27AEC4C6-0500-4C00-BE8B-62CBEA39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CA"/>
          </a:p>
        </p:txBody>
      </p:sp>
      <p:sp>
        <p:nvSpPr>
          <p:cNvPr id="2" name="Titre 1">
            <a:extLst>
              <a:ext uri="{FF2B5EF4-FFF2-40B4-BE49-F238E27FC236}">
                <a16:creationId xmlns:a16="http://schemas.microsoft.com/office/drawing/2014/main" id="{19BFBC4F-C376-7C88-9DDF-CB05832CB3B9}"/>
              </a:ext>
            </a:extLst>
          </p:cNvPr>
          <p:cNvSpPr>
            <a:spLocks noGrp="1"/>
          </p:cNvSpPr>
          <p:nvPr>
            <p:ph type="title"/>
          </p:nvPr>
        </p:nvSpPr>
        <p:spPr>
          <a:xfrm>
            <a:off x="1078523" y="1098388"/>
            <a:ext cx="10318418" cy="4394988"/>
          </a:xfrm>
        </p:spPr>
        <p:txBody>
          <a:bodyPr vert="horz" lIns="91440" tIns="45720" rIns="91440" bIns="45720" rtlCol="0" anchor="ctr">
            <a:normAutofit/>
          </a:bodyPr>
          <a:lstStyle/>
          <a:p>
            <a:pPr algn="ctr"/>
            <a:r>
              <a:rPr lang="en-US" sz="8500" spc="800" dirty="0">
                <a:solidFill>
                  <a:srgbClr val="274557"/>
                </a:solidFill>
              </a:rPr>
              <a:t>Pour </a:t>
            </a:r>
            <a:r>
              <a:rPr lang="en-US" sz="8500" spc="800" dirty="0" err="1">
                <a:solidFill>
                  <a:srgbClr val="274557"/>
                </a:solidFill>
              </a:rPr>
              <a:t>en</a:t>
            </a:r>
            <a:r>
              <a:rPr lang="en-US" sz="8500" spc="800" dirty="0">
                <a:solidFill>
                  <a:srgbClr val="274557"/>
                </a:solidFill>
              </a:rPr>
              <a:t> </a:t>
            </a:r>
            <a:r>
              <a:rPr lang="en-US" sz="8500" spc="800" dirty="0" err="1">
                <a:solidFill>
                  <a:srgbClr val="274557"/>
                </a:solidFill>
              </a:rPr>
              <a:t>finir</a:t>
            </a:r>
            <a:r>
              <a:rPr lang="en-US" sz="8500" spc="800" dirty="0">
                <a:solidFill>
                  <a:srgbClr val="274557"/>
                </a:solidFill>
              </a:rPr>
              <a:t> avec la surcharge</a:t>
            </a:r>
            <a:br>
              <a:rPr lang="en-US" sz="8500" spc="800" dirty="0">
                <a:solidFill>
                  <a:srgbClr val="274557"/>
                </a:solidFill>
              </a:rPr>
            </a:br>
            <a:endParaRPr lang="en-US" sz="8500" spc="800" dirty="0">
              <a:solidFill>
                <a:srgbClr val="274557"/>
              </a:solidFill>
            </a:endParaRPr>
          </a:p>
        </p:txBody>
      </p:sp>
      <p:sp>
        <p:nvSpPr>
          <p:cNvPr id="5" name="ZoneTexte 4">
            <a:extLst>
              <a:ext uri="{FF2B5EF4-FFF2-40B4-BE49-F238E27FC236}">
                <a16:creationId xmlns:a16="http://schemas.microsoft.com/office/drawing/2014/main" id="{EDF64645-3F37-C170-5508-226D562E609C}"/>
              </a:ext>
            </a:extLst>
          </p:cNvPr>
          <p:cNvSpPr txBox="1"/>
          <p:nvPr/>
        </p:nvSpPr>
        <p:spPr>
          <a:xfrm>
            <a:off x="4210492" y="4380614"/>
            <a:ext cx="3923415" cy="646331"/>
          </a:xfrm>
          <a:prstGeom prst="rect">
            <a:avLst/>
          </a:prstGeom>
          <a:noFill/>
        </p:spPr>
        <p:txBody>
          <a:bodyPr wrap="square" rtlCol="0">
            <a:spAutoFit/>
          </a:bodyPr>
          <a:lstStyle/>
          <a:p>
            <a:pPr algn="ctr"/>
            <a:r>
              <a:rPr lang="fr-CA" dirty="0"/>
              <a:t>Camp syndical 2024</a:t>
            </a:r>
          </a:p>
          <a:p>
            <a:pPr algn="ctr"/>
            <a:r>
              <a:rPr lang="fr-CA" dirty="0"/>
              <a:t>APTS Bas-Saint-Laurent</a:t>
            </a:r>
            <a:endParaRPr lang="en-CA" dirty="0"/>
          </a:p>
        </p:txBody>
      </p:sp>
    </p:spTree>
    <p:extLst>
      <p:ext uri="{BB962C8B-B14F-4D97-AF65-F5344CB8AC3E}">
        <p14:creationId xmlns:p14="http://schemas.microsoft.com/office/powerpoint/2010/main" val="145797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6A521-72D9-B062-DADB-66680DD90689}"/>
              </a:ext>
            </a:extLst>
          </p:cNvPr>
          <p:cNvSpPr>
            <a:spLocks noGrp="1"/>
          </p:cNvSpPr>
          <p:nvPr>
            <p:ph type="title"/>
          </p:nvPr>
        </p:nvSpPr>
        <p:spPr/>
        <p:txBody>
          <a:bodyPr>
            <a:normAutofit/>
          </a:bodyPr>
          <a:lstStyle/>
          <a:p>
            <a:r>
              <a:rPr lang="fr-CA" sz="2400" dirty="0"/>
              <a:t>Différentes avenues</a:t>
            </a:r>
            <a:endParaRPr lang="en-CA" sz="2400" dirty="0"/>
          </a:p>
        </p:txBody>
      </p:sp>
      <p:pic>
        <p:nvPicPr>
          <p:cNvPr id="7" name="Espace réservé du contenu 6" descr="Une image contenant texte, affiche, habits, clipart&#10;&#10;Description générée automatiquement">
            <a:extLst>
              <a:ext uri="{FF2B5EF4-FFF2-40B4-BE49-F238E27FC236}">
                <a16:creationId xmlns:a16="http://schemas.microsoft.com/office/drawing/2014/main" id="{FB2630F6-3D1B-82C7-660D-21D0508432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8205" y="920750"/>
            <a:ext cx="3851852" cy="4984750"/>
          </a:xfrm>
        </p:spPr>
      </p:pic>
      <p:sp>
        <p:nvSpPr>
          <p:cNvPr id="4" name="Espace réservé du texte 3">
            <a:extLst>
              <a:ext uri="{FF2B5EF4-FFF2-40B4-BE49-F238E27FC236}">
                <a16:creationId xmlns:a16="http://schemas.microsoft.com/office/drawing/2014/main" id="{BE45E62C-1A3D-F526-268F-C4797FD52D1C}"/>
              </a:ext>
            </a:extLst>
          </p:cNvPr>
          <p:cNvSpPr>
            <a:spLocks noGrp="1"/>
          </p:cNvSpPr>
          <p:nvPr>
            <p:ph type="body" sz="half" idx="2"/>
          </p:nvPr>
        </p:nvSpPr>
        <p:spPr>
          <a:xfrm>
            <a:off x="8337885" y="2039051"/>
            <a:ext cx="3092115" cy="4164164"/>
          </a:xfrm>
        </p:spPr>
        <p:txBody>
          <a:bodyPr>
            <a:normAutofit/>
          </a:bodyPr>
          <a:lstStyle/>
          <a:p>
            <a:r>
              <a:rPr lang="fr-CA" sz="2400" dirty="0"/>
              <a:t>A) Relations de travail</a:t>
            </a:r>
          </a:p>
          <a:p>
            <a:r>
              <a:rPr lang="en-CA" sz="2400" dirty="0"/>
              <a:t>B) </a:t>
            </a:r>
            <a:r>
              <a:rPr lang="en-CA" sz="2400" dirty="0" err="1"/>
              <a:t>Déontologique</a:t>
            </a:r>
            <a:endParaRPr lang="en-CA" sz="2400" dirty="0"/>
          </a:p>
          <a:p>
            <a:r>
              <a:rPr lang="en-CA" sz="2400" dirty="0"/>
              <a:t>C) SST</a:t>
            </a:r>
          </a:p>
          <a:p>
            <a:r>
              <a:rPr lang="en-CA" sz="2400" dirty="0"/>
              <a:t>D) Politique</a:t>
            </a:r>
          </a:p>
        </p:txBody>
      </p:sp>
      <p:sp>
        <p:nvSpPr>
          <p:cNvPr id="5" name="ZoneTexte 4">
            <a:extLst>
              <a:ext uri="{FF2B5EF4-FFF2-40B4-BE49-F238E27FC236}">
                <a16:creationId xmlns:a16="http://schemas.microsoft.com/office/drawing/2014/main" id="{369E8934-724C-BC52-1625-AE5A30C9AA0B}"/>
              </a:ext>
            </a:extLst>
          </p:cNvPr>
          <p:cNvSpPr txBox="1"/>
          <p:nvPr/>
        </p:nvSpPr>
        <p:spPr>
          <a:xfrm>
            <a:off x="7963784" y="4994218"/>
            <a:ext cx="3710763" cy="461665"/>
          </a:xfrm>
          <a:prstGeom prst="rect">
            <a:avLst/>
          </a:prstGeom>
          <a:noFill/>
        </p:spPr>
        <p:txBody>
          <a:bodyPr wrap="square" rtlCol="0">
            <a:spAutoFit/>
          </a:bodyPr>
          <a:lstStyle/>
          <a:p>
            <a:pPr algn="ctr"/>
            <a:r>
              <a:rPr lang="fr-CA" sz="2400" b="1" dirty="0">
                <a:solidFill>
                  <a:schemeClr val="accent1"/>
                </a:solidFill>
              </a:rPr>
              <a:t>Complémentaires</a:t>
            </a:r>
            <a:endParaRPr lang="en-CA" sz="2400" b="1" dirty="0">
              <a:solidFill>
                <a:schemeClr val="accent1"/>
              </a:solidFill>
            </a:endParaRPr>
          </a:p>
        </p:txBody>
      </p:sp>
    </p:spTree>
    <p:extLst>
      <p:ext uri="{BB962C8B-B14F-4D97-AF65-F5344CB8AC3E}">
        <p14:creationId xmlns:p14="http://schemas.microsoft.com/office/powerpoint/2010/main" val="7358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72826-AA3D-5029-CEEF-8DFB588600CD}"/>
              </a:ext>
            </a:extLst>
          </p:cNvPr>
          <p:cNvSpPr>
            <a:spLocks noGrp="1"/>
          </p:cNvSpPr>
          <p:nvPr>
            <p:ph type="title"/>
          </p:nvPr>
        </p:nvSpPr>
        <p:spPr/>
        <p:txBody>
          <a:bodyPr/>
          <a:lstStyle/>
          <a:p>
            <a:r>
              <a:rPr lang="fr-CA" dirty="0"/>
              <a:t>Relations de travail</a:t>
            </a:r>
            <a:endParaRPr lang="en-CA" dirty="0"/>
          </a:p>
        </p:txBody>
      </p:sp>
      <p:sp>
        <p:nvSpPr>
          <p:cNvPr id="3" name="Espace réservé du contenu 2">
            <a:extLst>
              <a:ext uri="{FF2B5EF4-FFF2-40B4-BE49-F238E27FC236}">
                <a16:creationId xmlns:a16="http://schemas.microsoft.com/office/drawing/2014/main" id="{A523CE34-B4FE-B4CF-36C9-40C936ED3B4F}"/>
              </a:ext>
            </a:extLst>
          </p:cNvPr>
          <p:cNvSpPr>
            <a:spLocks noGrp="1"/>
          </p:cNvSpPr>
          <p:nvPr>
            <p:ph idx="1"/>
          </p:nvPr>
        </p:nvSpPr>
        <p:spPr>
          <a:xfrm>
            <a:off x="1251678" y="1632204"/>
            <a:ext cx="10178322" cy="5029200"/>
          </a:xfrm>
        </p:spPr>
        <p:txBody>
          <a:bodyPr>
            <a:normAutofit/>
          </a:bodyPr>
          <a:lstStyle/>
          <a:p>
            <a:r>
              <a:rPr lang="fr-CA" dirty="0"/>
              <a:t>Article 46 de la Charte des Droits et libertés</a:t>
            </a:r>
          </a:p>
          <a:p>
            <a:pPr marL="0" indent="0">
              <a:buNone/>
            </a:pPr>
            <a:r>
              <a:rPr lang="fr-CA" dirty="0"/>
              <a:t>« Toute personne qui travaille a droit, conformément à la loi, à des conditions de travail justes et raisonnables et qui respectent sa santé, sa sécurité et son intégrité physique ».</a:t>
            </a:r>
          </a:p>
          <a:p>
            <a:endParaRPr lang="fr-CA" dirty="0"/>
          </a:p>
          <a:p>
            <a:r>
              <a:rPr lang="fr-CA" dirty="0"/>
              <a:t>Article 29 de la convention collective nationale APTS :</a:t>
            </a:r>
            <a:br>
              <a:rPr lang="fr-CA" dirty="0"/>
            </a:br>
            <a:r>
              <a:rPr lang="fr-CA" dirty="0"/>
              <a:t>comité de relations professionnelles et surcharge de </a:t>
            </a:r>
            <a:br>
              <a:rPr lang="fr-CA" dirty="0"/>
            </a:br>
            <a:r>
              <a:rPr lang="fr-CA" dirty="0"/>
              <a:t>travail. </a:t>
            </a:r>
          </a:p>
          <a:p>
            <a:pPr lvl="1"/>
            <a:r>
              <a:rPr lang="fr-CA" dirty="0">
                <a:hlinkClick r:id="rId3" action="ppaction://hlinkfile"/>
              </a:rPr>
              <a:t>Critères jurisprudentiels </a:t>
            </a:r>
            <a:endParaRPr lang="fr-CA" dirty="0"/>
          </a:p>
          <a:p>
            <a:pPr marL="0" indent="0">
              <a:buNone/>
            </a:pPr>
            <a:endParaRPr lang="fr-CA" dirty="0"/>
          </a:p>
          <a:p>
            <a:r>
              <a:rPr lang="fr-CA" dirty="0"/>
              <a:t>Article 19 de la convention collective locale APTS :</a:t>
            </a:r>
            <a:br>
              <a:rPr lang="fr-CA" dirty="0"/>
            </a:br>
            <a:r>
              <a:rPr lang="fr-CA" dirty="0"/>
              <a:t>pratique et responsabilité professionnelle</a:t>
            </a:r>
          </a:p>
        </p:txBody>
      </p:sp>
      <p:graphicFrame>
        <p:nvGraphicFramePr>
          <p:cNvPr id="4" name="Objet 3">
            <a:hlinkClick r:id="rId4" action="ppaction://hlinkfile"/>
            <a:extLst>
              <a:ext uri="{FF2B5EF4-FFF2-40B4-BE49-F238E27FC236}">
                <a16:creationId xmlns:a16="http://schemas.microsoft.com/office/drawing/2014/main" id="{343EA7C9-7AED-2E45-4EAC-F93453F36DB1}"/>
              </a:ext>
            </a:extLst>
          </p:cNvPr>
          <p:cNvGraphicFramePr>
            <a:graphicFrameLocks noChangeAspect="1"/>
          </p:cNvGraphicFramePr>
          <p:nvPr>
            <p:extLst>
              <p:ext uri="{D42A27DB-BD31-4B8C-83A1-F6EECF244321}">
                <p14:modId xmlns:p14="http://schemas.microsoft.com/office/powerpoint/2010/main" val="2910467162"/>
              </p:ext>
            </p:extLst>
          </p:nvPr>
        </p:nvGraphicFramePr>
        <p:xfrm>
          <a:off x="7483387" y="3156862"/>
          <a:ext cx="1996504" cy="2583711"/>
        </p:xfrm>
        <a:graphic>
          <a:graphicData uri="http://schemas.openxmlformats.org/presentationml/2006/ole">
            <mc:AlternateContent xmlns:mc="http://schemas.openxmlformats.org/markup-compatibility/2006">
              <mc:Choice xmlns:v="urn:schemas-microsoft-com:vml" Requires="v">
                <p:oleObj name="Acrobat Document" r:id="rId5" imgW="3886052" imgH="5029200" progId="Acrobat.Document.DC">
                  <p:embed/>
                </p:oleObj>
              </mc:Choice>
              <mc:Fallback>
                <p:oleObj name="Acrobat Document" r:id="rId5" imgW="3886052" imgH="5029200" progId="Acrobat.Document.DC">
                  <p:embed/>
                  <p:pic>
                    <p:nvPicPr>
                      <p:cNvPr id="0" name=""/>
                      <p:cNvPicPr/>
                      <p:nvPr/>
                    </p:nvPicPr>
                    <p:blipFill>
                      <a:blip r:embed="rId6"/>
                      <a:stretch>
                        <a:fillRect/>
                      </a:stretch>
                    </p:blipFill>
                    <p:spPr>
                      <a:xfrm>
                        <a:off x="7483387" y="3156862"/>
                        <a:ext cx="1996504" cy="2583711"/>
                      </a:xfrm>
                      <a:prstGeom prst="rect">
                        <a:avLst/>
                      </a:prstGeom>
                    </p:spPr>
                  </p:pic>
                </p:oleObj>
              </mc:Fallback>
            </mc:AlternateContent>
          </a:graphicData>
        </a:graphic>
      </p:graphicFrame>
      <p:graphicFrame>
        <p:nvGraphicFramePr>
          <p:cNvPr id="5" name="Objet 4">
            <a:hlinkClick r:id="rId7" action="ppaction://hlinkfile"/>
            <a:extLst>
              <a:ext uri="{FF2B5EF4-FFF2-40B4-BE49-F238E27FC236}">
                <a16:creationId xmlns:a16="http://schemas.microsoft.com/office/drawing/2014/main" id="{8AE1589F-5357-37CB-98FD-E39F1ACE4DA2}"/>
              </a:ext>
            </a:extLst>
          </p:cNvPr>
          <p:cNvGraphicFramePr>
            <a:graphicFrameLocks noChangeAspect="1"/>
          </p:cNvGraphicFramePr>
          <p:nvPr>
            <p:extLst>
              <p:ext uri="{D42A27DB-BD31-4B8C-83A1-F6EECF244321}">
                <p14:modId xmlns:p14="http://schemas.microsoft.com/office/powerpoint/2010/main" val="3198174035"/>
              </p:ext>
            </p:extLst>
          </p:nvPr>
        </p:nvGraphicFramePr>
        <p:xfrm>
          <a:off x="9586220" y="3806556"/>
          <a:ext cx="1996504" cy="2583711"/>
        </p:xfrm>
        <a:graphic>
          <a:graphicData uri="http://schemas.openxmlformats.org/presentationml/2006/ole">
            <mc:AlternateContent xmlns:mc="http://schemas.openxmlformats.org/markup-compatibility/2006">
              <mc:Choice xmlns:v="urn:schemas-microsoft-com:vml" Requires="v">
                <p:oleObj name="Acrobat Document" r:id="rId8" imgW="3886052" imgH="5029200" progId="Acrobat.Document.DC">
                  <p:embed/>
                </p:oleObj>
              </mc:Choice>
              <mc:Fallback>
                <p:oleObj name="Acrobat Document" r:id="rId8" imgW="3886052" imgH="5029200" progId="Acrobat.Document.DC">
                  <p:embed/>
                  <p:pic>
                    <p:nvPicPr>
                      <p:cNvPr id="0" name=""/>
                      <p:cNvPicPr/>
                      <p:nvPr/>
                    </p:nvPicPr>
                    <p:blipFill>
                      <a:blip r:embed="rId9"/>
                      <a:stretch>
                        <a:fillRect/>
                      </a:stretch>
                    </p:blipFill>
                    <p:spPr>
                      <a:xfrm>
                        <a:off x="9586220" y="3806556"/>
                        <a:ext cx="1996504" cy="2583711"/>
                      </a:xfrm>
                      <a:prstGeom prst="rect">
                        <a:avLst/>
                      </a:prstGeom>
                    </p:spPr>
                  </p:pic>
                </p:oleObj>
              </mc:Fallback>
            </mc:AlternateContent>
          </a:graphicData>
        </a:graphic>
      </p:graphicFrame>
    </p:spTree>
    <p:extLst>
      <p:ext uri="{BB962C8B-B14F-4D97-AF65-F5344CB8AC3E}">
        <p14:creationId xmlns:p14="http://schemas.microsoft.com/office/powerpoint/2010/main" val="243233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8A8CA-D761-9AA8-9B15-1DBE6D09C22B}"/>
              </a:ext>
            </a:extLst>
          </p:cNvPr>
          <p:cNvSpPr>
            <a:spLocks noGrp="1"/>
          </p:cNvSpPr>
          <p:nvPr>
            <p:ph type="title"/>
          </p:nvPr>
        </p:nvSpPr>
        <p:spPr>
          <a:xfrm>
            <a:off x="8337884" y="499731"/>
            <a:ext cx="3092115" cy="1196671"/>
          </a:xfrm>
        </p:spPr>
        <p:txBody>
          <a:bodyPr anchor="t">
            <a:normAutofit/>
          </a:bodyPr>
          <a:lstStyle/>
          <a:p>
            <a:r>
              <a:rPr lang="fr-CA" sz="2400" dirty="0"/>
              <a:t>Dans la mire</a:t>
            </a:r>
            <a:endParaRPr lang="en-CA" sz="2400" dirty="0"/>
          </a:p>
        </p:txBody>
      </p:sp>
      <p:pic>
        <p:nvPicPr>
          <p:cNvPr id="8" name="Espace réservé du contenu 7">
            <a:extLst>
              <a:ext uri="{FF2B5EF4-FFF2-40B4-BE49-F238E27FC236}">
                <a16:creationId xmlns:a16="http://schemas.microsoft.com/office/drawing/2014/main" id="{7A491F83-325B-6EAD-B6BD-CBC1433B8C11}"/>
              </a:ext>
            </a:extLst>
          </p:cNvPr>
          <p:cNvPicPr>
            <a:picLocks noGrp="1" noChangeAspect="1"/>
          </p:cNvPicPr>
          <p:nvPr>
            <p:ph idx="1"/>
          </p:nvPr>
        </p:nvPicPr>
        <p:blipFill>
          <a:blip r:embed="rId3"/>
          <a:stretch>
            <a:fillRect/>
          </a:stretch>
        </p:blipFill>
        <p:spPr>
          <a:xfrm>
            <a:off x="467169" y="199913"/>
            <a:ext cx="6157913" cy="1215234"/>
          </a:xfrm>
        </p:spPr>
      </p:pic>
      <p:sp>
        <p:nvSpPr>
          <p:cNvPr id="4" name="Espace réservé du texte 3">
            <a:extLst>
              <a:ext uri="{FF2B5EF4-FFF2-40B4-BE49-F238E27FC236}">
                <a16:creationId xmlns:a16="http://schemas.microsoft.com/office/drawing/2014/main" id="{8A31903E-BFDE-5EED-D51B-7C4F1762AC57}"/>
              </a:ext>
            </a:extLst>
          </p:cNvPr>
          <p:cNvSpPr>
            <a:spLocks noGrp="1"/>
          </p:cNvSpPr>
          <p:nvPr>
            <p:ph type="body" sz="half" idx="2"/>
          </p:nvPr>
        </p:nvSpPr>
        <p:spPr>
          <a:xfrm>
            <a:off x="8337885" y="1082121"/>
            <a:ext cx="3092115" cy="4164164"/>
          </a:xfrm>
        </p:spPr>
        <p:txBody>
          <a:bodyPr>
            <a:noAutofit/>
          </a:bodyPr>
          <a:lstStyle/>
          <a:p>
            <a:r>
              <a:rPr lang="fr-CA" sz="2000" dirty="0"/>
              <a:t>- Description de tâches</a:t>
            </a:r>
          </a:p>
          <a:p>
            <a:r>
              <a:rPr lang="fr-CA" sz="2000" dirty="0"/>
              <a:t>- Temps de pauses et de dîners</a:t>
            </a:r>
          </a:p>
          <a:p>
            <a:r>
              <a:rPr lang="fr-CA" sz="2000" dirty="0"/>
              <a:t>-</a:t>
            </a:r>
            <a:r>
              <a:rPr lang="en-CA" sz="2000" dirty="0"/>
              <a:t> Temps </a:t>
            </a:r>
            <a:r>
              <a:rPr lang="en-CA" sz="2000" dirty="0" err="1"/>
              <a:t>supplémentaire</a:t>
            </a:r>
            <a:r>
              <a:rPr lang="en-CA" sz="2000" dirty="0"/>
              <a:t> et TSO</a:t>
            </a:r>
            <a:endParaRPr lang="fr-CA" sz="2000" dirty="0"/>
          </a:p>
          <a:p>
            <a:r>
              <a:rPr lang="en-CA" sz="2000" dirty="0"/>
              <a:t>- Structure de </a:t>
            </a:r>
            <a:r>
              <a:rPr lang="en-CA" sz="2000" dirty="0" err="1"/>
              <a:t>postes</a:t>
            </a:r>
            <a:endParaRPr lang="en-CA" sz="2000" dirty="0"/>
          </a:p>
          <a:p>
            <a:r>
              <a:rPr lang="en-CA" sz="2000" dirty="0"/>
              <a:t>- </a:t>
            </a:r>
            <a:r>
              <a:rPr lang="en-CA" sz="2000" dirty="0" err="1"/>
              <a:t>Soutient</a:t>
            </a:r>
            <a:r>
              <a:rPr lang="en-CA" sz="2000" dirty="0"/>
              <a:t> </a:t>
            </a:r>
            <a:r>
              <a:rPr lang="en-CA" sz="2000" dirty="0" err="1"/>
              <a:t>clinique</a:t>
            </a:r>
            <a:endParaRPr lang="en-CA" sz="2000" dirty="0"/>
          </a:p>
          <a:p>
            <a:r>
              <a:rPr lang="en-CA" sz="2000" dirty="0"/>
              <a:t>- Mode de gestion / ambiance </a:t>
            </a:r>
            <a:r>
              <a:rPr lang="en-CA" sz="2000" dirty="0" err="1"/>
              <a:t>d’équipe</a:t>
            </a:r>
            <a:endParaRPr lang="en-CA" sz="2000" dirty="0"/>
          </a:p>
          <a:p>
            <a:r>
              <a:rPr lang="en-CA" sz="2000" dirty="0"/>
              <a:t>- </a:t>
            </a:r>
            <a:r>
              <a:rPr lang="en-CA" sz="2000" dirty="0" err="1"/>
              <a:t>Craintes</a:t>
            </a:r>
            <a:r>
              <a:rPr lang="en-CA" sz="2000" dirty="0"/>
              <a:t> de </a:t>
            </a:r>
            <a:r>
              <a:rPr lang="en-CA" sz="2000" dirty="0" err="1"/>
              <a:t>représailles</a:t>
            </a:r>
            <a:endParaRPr lang="en-CA" sz="2000" dirty="0"/>
          </a:p>
          <a:p>
            <a:r>
              <a:rPr lang="en-CA" sz="2000" dirty="0"/>
              <a:t>- Plans de </a:t>
            </a:r>
            <a:r>
              <a:rPr lang="en-CA" sz="2000" dirty="0" err="1"/>
              <a:t>délestage</a:t>
            </a:r>
            <a:endParaRPr lang="en-CA" sz="2000" dirty="0"/>
          </a:p>
        </p:txBody>
      </p:sp>
      <p:graphicFrame>
        <p:nvGraphicFramePr>
          <p:cNvPr id="6" name="Objet 5">
            <a:extLst>
              <a:ext uri="{FF2B5EF4-FFF2-40B4-BE49-F238E27FC236}">
                <a16:creationId xmlns:a16="http://schemas.microsoft.com/office/drawing/2014/main" id="{3FFB30A3-CC46-7F0A-0DEA-94D69E675642}"/>
              </a:ext>
            </a:extLst>
          </p:cNvPr>
          <p:cNvGraphicFramePr>
            <a:graphicFrameLocks noChangeAspect="1"/>
          </p:cNvGraphicFramePr>
          <p:nvPr>
            <p:extLst>
              <p:ext uri="{D42A27DB-BD31-4B8C-83A1-F6EECF244321}">
                <p14:modId xmlns:p14="http://schemas.microsoft.com/office/powerpoint/2010/main" val="1585372449"/>
              </p:ext>
            </p:extLst>
          </p:nvPr>
        </p:nvGraphicFramePr>
        <p:xfrm>
          <a:off x="1697667" y="1425780"/>
          <a:ext cx="3886200" cy="5029200"/>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bat.Document.DC">
                  <p:embed/>
                </p:oleObj>
              </mc:Choice>
              <mc:Fallback>
                <p:oleObj name="Acrobat Document" r:id="rId4" imgW="3886052" imgH="5029200" progId="Acrobat.Document.DC">
                  <p:embed/>
                  <p:pic>
                    <p:nvPicPr>
                      <p:cNvPr id="0" name=""/>
                      <p:cNvPicPr/>
                      <p:nvPr/>
                    </p:nvPicPr>
                    <p:blipFill>
                      <a:blip r:embed="rId5"/>
                      <a:stretch>
                        <a:fillRect/>
                      </a:stretch>
                    </p:blipFill>
                    <p:spPr>
                      <a:xfrm>
                        <a:off x="1697667" y="1425780"/>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38964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2306 0.50324 L 0.2306 0.50324 C 0.20859 0.5155 0.1789 0.53425 0.15468 0.5405 C 0.13789 0.5449 0.12096 0.54675 0.10403 0.54976 C 0.07643 0.5493 0.0487 0.5537 0.02122 0.54837 C 0.00377 0.5449 -0.02943 0.52361 -0.02943 0.52361 C -0.03321 0.51944 -0.03763 0.51689 -0.04076 0.51111 C -0.04727 0.49907 -0.05157 0.47986 -0.05547 0.46458 C -0.05378 0.40555 -0.05521 0.41574 -0.05026 0.36527 C -0.05013 0.36365 -0.04987 0.36203 -0.04948 0.36064 C -0.04753 0.35486 -0.04558 0.34907 -0.04336 0.34375 C -0.04271 0.34212 -0.04154 0.34166 -0.04076 0.3405 C -0.03841 0.3375 -0.03581 0.33472 -0.03373 0.33125 C -0.03034 0.32546 -0.02748 0.31851 -0.02409 0.31273 C -0.0194 0.30439 -0.01407 0.29745 -0.00925 0.28935 C -0.00508 0.28217 0.00169 0.26458 0.00638 0.25995 C 0.01289 0.2537 0.02031 0.25162 0.02734 0.24745 C 0.0332 0.24814 0.03919 0.24583 0.04479 0.24907 C 0.05768 0.25671 0.06614 0.27037 0.07356 0.28935 C 0.07539 0.29421 0.07643 0.29976 0.07786 0.30486 C 0.07864 0.30763 0.07968 0.30995 0.08047 0.31273 C 0.08086 0.31574 0.08151 0.31875 0.08138 0.32199 C 0.08086 0.34583 0.08216 0.36319 0.06836 0.37615 C 0.0612 0.38287 0.0526 0.38333 0.04479 0.38703 C -0.00547 0.38518 0.02031 0.39259 -0.01107 0.37615 C -0.03581 0.36319 -0.01394 0.37731 -0.03282 0.36226 C -0.03568 0.35995 -0.04154 0.35601 -0.04154 0.35601 C -0.04453 0.34837 -0.04701 0.34004 -0.05026 0.33287 C -0.05222 0.3287 -0.06354 0.30462 -0.06693 0.2956 C -0.06862 0.29097 -0.07058 0.28657 -0.07214 0.28171 C -0.07487 0.27291 -0.0819 0.24606 -0.08347 0.23819 C -0.08464 0.23217 -0.08503 0.22569 -0.08607 0.21967 C -0.08724 0.21296 -0.08972 0.203 -0.09128 0.19629 C -0.09141 0.19282 -0.0931 0.1581 -0.09297 0.15601 C -0.09167 0.128 -0.08907 0.10023 -0.08698 0.07222 C -0.08672 0.06898 -0.08386 0.05949 -0.08347 0.05833 C -0.08255 0.05601 -0.08112 0.05416 -0.07995 0.05208 C -0.07904 0.04907 -0.07865 0.04537 -0.07735 0.04282 C -0.07331 0.03541 -0.06862 0.02939 -0.0642 0.02268 C -0.06133 0.01805 -0.05873 0.01273 -0.05547 0.00879 C -0.05469 0.00763 -0.05365 0.00694 -0.05287 0.00555 C -0.0513 0.00324 -0.04987 0.00069 -0.04857 -0.00209 C -0.04792 -0.00348 -0.04766 -0.00579 -0.04675 -0.00672 C -0.04558 -0.00811 -0.04388 -0.00788 -0.04245 -0.00834 C -0.03959 -0.01088 -0.03698 -0.01528 -0.03373 -0.01598 C -0.02474 -0.01806 -0.02904 -0.0169 -0.02071 -0.01922 C -0.01446 -0.02269 -0.02188 -0.01875 -0.01016 -0.02223 C -0.00925 -0.02246 -0.00847 -0.02362 -0.00755 -0.02385 C -0.00495 -0.02408 -0.00235 -0.02385 0.00026 -0.02385 " pathEditMode="relative" ptsTypes="AAAAAAAAAAAAAAAAAAA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196BA-DBD4-A959-6F4F-AA85A479BED6}"/>
              </a:ext>
            </a:extLst>
          </p:cNvPr>
          <p:cNvSpPr>
            <a:spLocks noGrp="1"/>
          </p:cNvSpPr>
          <p:nvPr>
            <p:ph type="title"/>
          </p:nvPr>
        </p:nvSpPr>
        <p:spPr/>
        <p:txBody>
          <a:bodyPr/>
          <a:lstStyle/>
          <a:p>
            <a:r>
              <a:rPr lang="fr-CA" dirty="0"/>
              <a:t>Déontologique</a:t>
            </a:r>
            <a:endParaRPr lang="en-CA" dirty="0"/>
          </a:p>
        </p:txBody>
      </p:sp>
      <p:sp>
        <p:nvSpPr>
          <p:cNvPr id="3" name="Espace réservé du contenu 2">
            <a:extLst>
              <a:ext uri="{FF2B5EF4-FFF2-40B4-BE49-F238E27FC236}">
                <a16:creationId xmlns:a16="http://schemas.microsoft.com/office/drawing/2014/main" id="{4749515A-3CF1-C21B-67C8-4DD2A6191814}"/>
              </a:ext>
            </a:extLst>
          </p:cNvPr>
          <p:cNvSpPr>
            <a:spLocks noGrp="1"/>
          </p:cNvSpPr>
          <p:nvPr>
            <p:ph idx="1"/>
          </p:nvPr>
        </p:nvSpPr>
        <p:spPr>
          <a:xfrm>
            <a:off x="1265855" y="1389893"/>
            <a:ext cx="10178322" cy="5085722"/>
          </a:xfrm>
        </p:spPr>
        <p:txBody>
          <a:bodyPr>
            <a:noAutofit/>
          </a:bodyPr>
          <a:lstStyle/>
          <a:p>
            <a:r>
              <a:rPr lang="fr-CA" sz="2400" dirty="0"/>
              <a:t>Le droit de gestion VS le respect de l’autonomie professionnelle</a:t>
            </a:r>
            <a:br>
              <a:rPr lang="fr-CA" sz="2400" dirty="0"/>
            </a:br>
            <a:r>
              <a:rPr lang="fr-CA" sz="2400" dirty="0"/>
              <a:t>Article 19 convention locale : « La personne salariée est régie, dans son action professionnelle, par les principes énoncés dans le code de déontologie de l’ordre qui réglemente sa profession et dans le code d’éthique de l’établissement ainsi que par les obligations découlant de la Loi sur les services de santé et les services sociaux (LSSS) »</a:t>
            </a:r>
          </a:p>
          <a:p>
            <a:pPr>
              <a:lnSpc>
                <a:spcPct val="200000"/>
              </a:lnSpc>
            </a:pPr>
            <a:r>
              <a:rPr lang="fr-CA" sz="2400" dirty="0"/>
              <a:t>L’importance de se conformer à son code déontologique</a:t>
            </a:r>
          </a:p>
          <a:p>
            <a:pPr>
              <a:lnSpc>
                <a:spcPct val="200000"/>
              </a:lnSpc>
            </a:pPr>
            <a:r>
              <a:rPr lang="fr-CA" sz="2400" dirty="0">
                <a:hlinkClick r:id="rId3" action="ppaction://hlinkfile"/>
              </a:rPr>
              <a:t>Exemple de lettre</a:t>
            </a:r>
            <a:r>
              <a:rPr lang="fr-CA" sz="2400" dirty="0"/>
              <a:t> à adresser aux gestionnaires</a:t>
            </a:r>
          </a:p>
          <a:p>
            <a:endParaRPr lang="fr-CA" sz="2400" dirty="0"/>
          </a:p>
          <a:p>
            <a:endParaRPr lang="en-CA" sz="2400" dirty="0"/>
          </a:p>
        </p:txBody>
      </p:sp>
      <p:pic>
        <p:nvPicPr>
          <p:cNvPr id="10" name="Image 9">
            <a:extLst>
              <a:ext uri="{FF2B5EF4-FFF2-40B4-BE49-F238E27FC236}">
                <a16:creationId xmlns:a16="http://schemas.microsoft.com/office/drawing/2014/main" id="{A50C684D-8E9A-AC58-C95F-EB7351F3BA7B}"/>
              </a:ext>
            </a:extLst>
          </p:cNvPr>
          <p:cNvPicPr>
            <a:picLocks noChangeAspect="1"/>
          </p:cNvPicPr>
          <p:nvPr/>
        </p:nvPicPr>
        <p:blipFill>
          <a:blip r:embed="rId4"/>
          <a:stretch>
            <a:fillRect/>
          </a:stretch>
        </p:blipFill>
        <p:spPr>
          <a:xfrm>
            <a:off x="6340839" y="5901070"/>
            <a:ext cx="5507664" cy="871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080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196BA-DBD4-A959-6F4F-AA85A479BED6}"/>
              </a:ext>
            </a:extLst>
          </p:cNvPr>
          <p:cNvSpPr>
            <a:spLocks noGrp="1"/>
          </p:cNvSpPr>
          <p:nvPr>
            <p:ph type="title"/>
          </p:nvPr>
        </p:nvSpPr>
        <p:spPr/>
        <p:txBody>
          <a:bodyPr/>
          <a:lstStyle/>
          <a:p>
            <a:r>
              <a:rPr lang="fr-CA"/>
              <a:t>Santé et sécurité au travail (SST)</a:t>
            </a:r>
            <a:endParaRPr lang="en-CA" dirty="0"/>
          </a:p>
        </p:txBody>
      </p:sp>
      <p:sp>
        <p:nvSpPr>
          <p:cNvPr id="3" name="Espace réservé du contenu 2">
            <a:extLst>
              <a:ext uri="{FF2B5EF4-FFF2-40B4-BE49-F238E27FC236}">
                <a16:creationId xmlns:a16="http://schemas.microsoft.com/office/drawing/2014/main" id="{4749515A-3CF1-C21B-67C8-4DD2A6191814}"/>
              </a:ext>
            </a:extLst>
          </p:cNvPr>
          <p:cNvSpPr>
            <a:spLocks noGrp="1"/>
          </p:cNvSpPr>
          <p:nvPr>
            <p:ph idx="1"/>
          </p:nvPr>
        </p:nvSpPr>
        <p:spPr>
          <a:xfrm>
            <a:off x="1251678" y="2527576"/>
            <a:ext cx="10178322" cy="5085722"/>
          </a:xfrm>
        </p:spPr>
        <p:txBody>
          <a:bodyPr>
            <a:noAutofit/>
          </a:bodyPr>
          <a:lstStyle/>
          <a:p>
            <a:r>
              <a:rPr lang="fr-CA" sz="2400"/>
              <a:t>LMRSST</a:t>
            </a:r>
            <a:br>
              <a:rPr lang="fr-CA" sz="2400"/>
            </a:br>
            <a:endParaRPr lang="fr-CA" sz="2400"/>
          </a:p>
          <a:p>
            <a:r>
              <a:rPr lang="fr-CA" sz="2400"/>
              <a:t>Risques psychosociaux</a:t>
            </a:r>
            <a:br>
              <a:rPr lang="fr-CA" sz="2400"/>
            </a:br>
            <a:endParaRPr lang="fr-CA" sz="2400"/>
          </a:p>
          <a:p>
            <a:r>
              <a:rPr lang="fr-CA" sz="2400"/>
              <a:t>Responsabilité de l’Employeur</a:t>
            </a:r>
          </a:p>
          <a:p>
            <a:endParaRPr lang="en-CA" sz="2400" dirty="0"/>
          </a:p>
        </p:txBody>
      </p:sp>
      <p:pic>
        <p:nvPicPr>
          <p:cNvPr id="5" name="Image 4">
            <a:extLst>
              <a:ext uri="{FF2B5EF4-FFF2-40B4-BE49-F238E27FC236}">
                <a16:creationId xmlns:a16="http://schemas.microsoft.com/office/drawing/2014/main" id="{8AFA43AE-0A9E-1FA2-4EC2-0E26E2817DAD}"/>
              </a:ext>
            </a:extLst>
          </p:cNvPr>
          <p:cNvPicPr>
            <a:picLocks noChangeAspect="1"/>
          </p:cNvPicPr>
          <p:nvPr/>
        </p:nvPicPr>
        <p:blipFill>
          <a:blip r:embed="rId3"/>
          <a:stretch>
            <a:fillRect/>
          </a:stretch>
        </p:blipFill>
        <p:spPr>
          <a:xfrm>
            <a:off x="5661824" y="2149679"/>
            <a:ext cx="5884720" cy="336861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889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51679-7D4C-FFF0-B196-69207AAA0388}"/>
              </a:ext>
            </a:extLst>
          </p:cNvPr>
          <p:cNvSpPr>
            <a:spLocks noGrp="1"/>
          </p:cNvSpPr>
          <p:nvPr>
            <p:ph type="title"/>
          </p:nvPr>
        </p:nvSpPr>
        <p:spPr/>
        <p:txBody>
          <a:bodyPr/>
          <a:lstStyle/>
          <a:p>
            <a:r>
              <a:rPr lang="fr-CA"/>
              <a:t>Mobilisation / actions politiques</a:t>
            </a:r>
            <a:endParaRPr lang="en-CA" dirty="0"/>
          </a:p>
        </p:txBody>
      </p:sp>
      <p:sp>
        <p:nvSpPr>
          <p:cNvPr id="3" name="Espace réservé du contenu 2">
            <a:extLst>
              <a:ext uri="{FF2B5EF4-FFF2-40B4-BE49-F238E27FC236}">
                <a16:creationId xmlns:a16="http://schemas.microsoft.com/office/drawing/2014/main" id="{5F2FE64E-FD8F-4D55-96B8-CA14C9895CE0}"/>
              </a:ext>
            </a:extLst>
          </p:cNvPr>
          <p:cNvSpPr>
            <a:spLocks noGrp="1"/>
          </p:cNvSpPr>
          <p:nvPr>
            <p:ph sz="half" idx="1"/>
          </p:nvPr>
        </p:nvSpPr>
        <p:spPr/>
        <p:txBody>
          <a:bodyPr>
            <a:normAutofit/>
          </a:bodyPr>
          <a:lstStyle/>
          <a:p>
            <a:pPr marL="0" indent="0">
              <a:buNone/>
            </a:pPr>
            <a:r>
              <a:rPr lang="fr-CA" sz="2400" u="sng" dirty="0"/>
              <a:t>Quoi</a:t>
            </a:r>
          </a:p>
          <a:p>
            <a:r>
              <a:rPr lang="fr-CA" sz="2400" dirty="0"/>
              <a:t>Plan santé</a:t>
            </a:r>
          </a:p>
          <a:p>
            <a:r>
              <a:rPr lang="fr-CA" sz="2400" dirty="0"/>
              <a:t>Action féministe</a:t>
            </a:r>
          </a:p>
          <a:p>
            <a:r>
              <a:rPr lang="fr-CA" sz="2400" dirty="0"/>
              <a:t>Attraction / Rétention</a:t>
            </a:r>
          </a:p>
          <a:p>
            <a:r>
              <a:rPr lang="fr-CA" sz="2400" dirty="0"/>
              <a:t>Accès aux soins et services pour </a:t>
            </a:r>
            <a:br>
              <a:rPr lang="fr-CA" sz="2400" dirty="0"/>
            </a:br>
            <a:r>
              <a:rPr lang="fr-CA" sz="2400" dirty="0"/>
              <a:t>la population</a:t>
            </a:r>
          </a:p>
          <a:p>
            <a:r>
              <a:rPr lang="fr-CA" sz="2400" dirty="0"/>
              <a:t>Lutte à la privatisation</a:t>
            </a:r>
            <a:endParaRPr lang="en-CA" sz="2400" dirty="0"/>
          </a:p>
          <a:p>
            <a:endParaRPr lang="en-CA" sz="2400" dirty="0"/>
          </a:p>
        </p:txBody>
      </p:sp>
      <p:pic>
        <p:nvPicPr>
          <p:cNvPr id="6" name="Espace réservé du contenu 5" descr="Une image contenant plein air, habits, personne, chaussures&#10;&#10;Description générée automatiquement">
            <a:extLst>
              <a:ext uri="{FF2B5EF4-FFF2-40B4-BE49-F238E27FC236}">
                <a16:creationId xmlns:a16="http://schemas.microsoft.com/office/drawing/2014/main" id="{A69AB79D-442B-C008-7A60-DB1BE50A3D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7039" y="1711843"/>
            <a:ext cx="5607197" cy="4205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999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9540F-1DE0-BB92-8D26-36AE553016B4}"/>
              </a:ext>
            </a:extLst>
          </p:cNvPr>
          <p:cNvSpPr>
            <a:spLocks noGrp="1"/>
          </p:cNvSpPr>
          <p:nvPr>
            <p:ph type="title"/>
          </p:nvPr>
        </p:nvSpPr>
        <p:spPr>
          <a:xfrm>
            <a:off x="8337883" y="318975"/>
            <a:ext cx="3092115" cy="1196671"/>
          </a:xfrm>
        </p:spPr>
        <p:txBody>
          <a:bodyPr anchor="t">
            <a:normAutofit/>
          </a:bodyPr>
          <a:lstStyle/>
          <a:p>
            <a:r>
              <a:rPr lang="fr-CA" sz="3200" dirty="0"/>
              <a:t>Comment</a:t>
            </a:r>
            <a:endParaRPr lang="en-CA" sz="3200" dirty="0"/>
          </a:p>
        </p:txBody>
      </p:sp>
      <p:pic>
        <p:nvPicPr>
          <p:cNvPr id="6" name="Espace réservé du contenu 5">
            <a:extLst>
              <a:ext uri="{FF2B5EF4-FFF2-40B4-BE49-F238E27FC236}">
                <a16:creationId xmlns:a16="http://schemas.microsoft.com/office/drawing/2014/main" id="{4B97FCB5-A68F-C2F7-A208-10552C3FF35F}"/>
              </a:ext>
            </a:extLst>
          </p:cNvPr>
          <p:cNvPicPr>
            <a:picLocks noGrp="1" noChangeAspect="1"/>
          </p:cNvPicPr>
          <p:nvPr>
            <p:ph idx="1"/>
          </p:nvPr>
        </p:nvPicPr>
        <p:blipFill>
          <a:blip r:embed="rId3"/>
          <a:stretch>
            <a:fillRect/>
          </a:stretch>
        </p:blipFill>
        <p:spPr>
          <a:xfrm>
            <a:off x="762000" y="457199"/>
            <a:ext cx="6638260" cy="1301392"/>
          </a:xfrm>
          <a:prstGeom prst="rect">
            <a:avLst/>
          </a:prstGeom>
        </p:spPr>
      </p:pic>
      <p:sp>
        <p:nvSpPr>
          <p:cNvPr id="4" name="Espace réservé du texte 3">
            <a:extLst>
              <a:ext uri="{FF2B5EF4-FFF2-40B4-BE49-F238E27FC236}">
                <a16:creationId xmlns:a16="http://schemas.microsoft.com/office/drawing/2014/main" id="{201DCF74-AC9B-8B1E-5CD1-1D783711A863}"/>
              </a:ext>
            </a:extLst>
          </p:cNvPr>
          <p:cNvSpPr>
            <a:spLocks noGrp="1"/>
          </p:cNvSpPr>
          <p:nvPr>
            <p:ph type="body" sz="half" idx="2"/>
          </p:nvPr>
        </p:nvSpPr>
        <p:spPr>
          <a:xfrm>
            <a:off x="8337882" y="961949"/>
            <a:ext cx="3092115" cy="4164164"/>
          </a:xfrm>
        </p:spPr>
        <p:txBody>
          <a:bodyPr>
            <a:noAutofit/>
          </a:bodyPr>
          <a:lstStyle/>
          <a:p>
            <a:r>
              <a:rPr lang="fr-CA" sz="2000" dirty="0"/>
              <a:t>- Rassemblements</a:t>
            </a:r>
          </a:p>
          <a:p>
            <a:r>
              <a:rPr lang="fr-CA" sz="2000" dirty="0"/>
              <a:t>- Manifestations</a:t>
            </a:r>
          </a:p>
          <a:p>
            <a:r>
              <a:rPr lang="fr-CA" sz="2000" dirty="0"/>
              <a:t>- Prises de paroles publiques</a:t>
            </a:r>
          </a:p>
          <a:p>
            <a:r>
              <a:rPr lang="fr-CA" sz="2000" dirty="0"/>
              <a:t>- Participation aux conseils d’administration</a:t>
            </a:r>
          </a:p>
          <a:p>
            <a:r>
              <a:rPr lang="fr-CA" sz="2000" dirty="0"/>
              <a:t>- Rencontres avec la direction du CISSS</a:t>
            </a:r>
          </a:p>
          <a:p>
            <a:r>
              <a:rPr lang="fr-CA" sz="2000" dirty="0"/>
              <a:t>- Participation aux activités et comités nationaux</a:t>
            </a:r>
          </a:p>
          <a:p>
            <a:r>
              <a:rPr lang="en-CA" sz="2000" dirty="0"/>
              <a:t>- </a:t>
            </a:r>
            <a:r>
              <a:rPr lang="en-CA" sz="2000" dirty="0" err="1"/>
              <a:t>Solidarité</a:t>
            </a:r>
            <a:r>
              <a:rPr lang="en-CA" sz="2000" dirty="0"/>
              <a:t> entre </a:t>
            </a:r>
            <a:r>
              <a:rPr lang="en-CA" sz="2000" dirty="0" err="1"/>
              <a:t>collègues</a:t>
            </a:r>
            <a:r>
              <a:rPr lang="en-CA" sz="2000" dirty="0"/>
              <a:t> </a:t>
            </a:r>
            <a:r>
              <a:rPr lang="en-CA" sz="2000" dirty="0" err="1"/>
              <a:t>d’une</a:t>
            </a:r>
            <a:r>
              <a:rPr lang="en-CA" sz="2000" dirty="0"/>
              <a:t> </a:t>
            </a:r>
            <a:r>
              <a:rPr lang="en-CA" sz="2000" dirty="0" err="1"/>
              <a:t>même</a:t>
            </a:r>
            <a:r>
              <a:rPr lang="en-CA" sz="2000" dirty="0"/>
              <a:t> équipe : </a:t>
            </a:r>
            <a:r>
              <a:rPr lang="en-CA" sz="2000" dirty="0" err="1"/>
              <a:t>mettre</a:t>
            </a:r>
            <a:r>
              <a:rPr lang="en-CA" sz="2000" dirty="0"/>
              <a:t> </a:t>
            </a:r>
            <a:r>
              <a:rPr lang="en-CA" sz="2000" dirty="0" err="1"/>
              <a:t>ses</a:t>
            </a:r>
            <a:r>
              <a:rPr lang="en-CA" sz="2000" dirty="0"/>
              <a:t> </a:t>
            </a:r>
            <a:r>
              <a:rPr lang="en-CA" sz="2000" dirty="0" err="1"/>
              <a:t>limites</a:t>
            </a:r>
            <a:endParaRPr lang="en-CA" sz="2000" dirty="0"/>
          </a:p>
          <a:p>
            <a:endParaRPr lang="en-CA" sz="2000" dirty="0"/>
          </a:p>
        </p:txBody>
      </p:sp>
      <p:pic>
        <p:nvPicPr>
          <p:cNvPr id="1026" name="Picture 2" descr="Aucune description de photo disponible.">
            <a:extLst>
              <a:ext uri="{FF2B5EF4-FFF2-40B4-BE49-F238E27FC236}">
                <a16:creationId xmlns:a16="http://schemas.microsoft.com/office/drawing/2014/main" id="{651528BB-F645-9D02-6F4C-5E76DBFFE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26" y="1932514"/>
            <a:ext cx="5438740" cy="407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8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4" name="Freeform 6">
            <a:extLst>
              <a:ext uri="{FF2B5EF4-FFF2-40B4-BE49-F238E27FC236}">
                <a16:creationId xmlns:a16="http://schemas.microsoft.com/office/drawing/2014/main" id="{AD447701-5C61-47D2-A56F-5FDCC5440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CA"/>
          </a:p>
        </p:txBody>
      </p:sp>
      <p:sp>
        <p:nvSpPr>
          <p:cNvPr id="75" name="Rectangle 74">
            <a:extLst>
              <a:ext uri="{FF2B5EF4-FFF2-40B4-BE49-F238E27FC236}">
                <a16:creationId xmlns:a16="http://schemas.microsoft.com/office/drawing/2014/main" id="{7D5ECDCF-19AC-4A65-B2EF-088F9B7E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6" name="Rectangle 75">
            <a:extLst>
              <a:ext uri="{FF2B5EF4-FFF2-40B4-BE49-F238E27FC236}">
                <a16:creationId xmlns:a16="http://schemas.microsoft.com/office/drawing/2014/main" id="{2ED6CF02-5847-46B2-B259-BAD4410B1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464EA08-C583-4279-B760-60FDA3551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8" name="Freeform 6">
            <a:extLst>
              <a:ext uri="{FF2B5EF4-FFF2-40B4-BE49-F238E27FC236}">
                <a16:creationId xmlns:a16="http://schemas.microsoft.com/office/drawing/2014/main" id="{F8ECF1C9-EC95-45B0-A05C-CA0E75122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3588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CA"/>
          </a:p>
        </p:txBody>
      </p:sp>
      <p:sp>
        <p:nvSpPr>
          <p:cNvPr id="2" name="Titre 1">
            <a:extLst>
              <a:ext uri="{FF2B5EF4-FFF2-40B4-BE49-F238E27FC236}">
                <a16:creationId xmlns:a16="http://schemas.microsoft.com/office/drawing/2014/main" id="{746FC349-78CD-3AF9-0E04-A46A55179494}"/>
              </a:ext>
            </a:extLst>
          </p:cNvPr>
          <p:cNvSpPr>
            <a:spLocks noGrp="1"/>
          </p:cNvSpPr>
          <p:nvPr>
            <p:ph type="title"/>
          </p:nvPr>
        </p:nvSpPr>
        <p:spPr>
          <a:xfrm>
            <a:off x="544403" y="1098388"/>
            <a:ext cx="7818540" cy="4394988"/>
          </a:xfrm>
        </p:spPr>
        <p:txBody>
          <a:bodyPr vert="horz" lIns="91440" tIns="45720" rIns="91440" bIns="45720" rtlCol="0" anchor="ctr">
            <a:normAutofit/>
          </a:bodyPr>
          <a:lstStyle/>
          <a:p>
            <a:pPr algn="ctr"/>
            <a:r>
              <a:rPr lang="en-US" sz="10000"/>
              <a:t>Atelier : mises en situation</a:t>
            </a:r>
          </a:p>
        </p:txBody>
      </p:sp>
      <p:sp>
        <p:nvSpPr>
          <p:cNvPr id="3" name="Espace réservé du texte 2">
            <a:extLst>
              <a:ext uri="{FF2B5EF4-FFF2-40B4-BE49-F238E27FC236}">
                <a16:creationId xmlns:a16="http://schemas.microsoft.com/office/drawing/2014/main" id="{E0F2EAC2-FAF1-F54C-8032-FF904E34CE61}"/>
              </a:ext>
            </a:extLst>
          </p:cNvPr>
          <p:cNvSpPr>
            <a:spLocks noGrp="1"/>
          </p:cNvSpPr>
          <p:nvPr>
            <p:ph type="body" idx="1"/>
          </p:nvPr>
        </p:nvSpPr>
        <p:spPr>
          <a:xfrm>
            <a:off x="544403" y="5979196"/>
            <a:ext cx="7818540" cy="511901"/>
          </a:xfrm>
        </p:spPr>
        <p:txBody>
          <a:bodyPr vert="horz" lIns="91440" tIns="45720" rIns="91440" bIns="45720" rtlCol="0" anchor="t">
            <a:normAutofit/>
          </a:bodyPr>
          <a:lstStyle/>
          <a:p>
            <a:pPr algn="ctr"/>
            <a:r>
              <a:rPr lang="en-US">
                <a:solidFill>
                  <a:schemeClr val="tx2"/>
                </a:solidFill>
              </a:rPr>
              <a:t>La parole est à vous!</a:t>
            </a:r>
          </a:p>
        </p:txBody>
      </p:sp>
      <p:sp>
        <p:nvSpPr>
          <p:cNvPr id="79" name="Rectangle 78">
            <a:extLst>
              <a:ext uri="{FF2B5EF4-FFF2-40B4-BE49-F238E27FC236}">
                <a16:creationId xmlns:a16="http://schemas.microsoft.com/office/drawing/2014/main" id="{CD295C0E-52A4-4C1D-ABC2-F2E9C1C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23882" y="-1"/>
            <a:ext cx="66184" cy="6858001"/>
          </a:xfrm>
          <a:prstGeom prst="rect">
            <a:avLst/>
          </a:prstGeom>
          <a:solidFill>
            <a:schemeClr val="bg2"/>
          </a:solidFill>
          <a:ln w="0">
            <a:noFill/>
            <a:prstDash val="solid"/>
            <a:round/>
            <a:headEnd/>
            <a:tailEnd/>
          </a:ln>
        </p:spPr>
        <p:txBody>
          <a:bodyPr rtlCol="0" anchor="ctr"/>
          <a:lstStyle/>
          <a:p>
            <a:pPr algn="ctr"/>
            <a:endParaRPr lang="en-US"/>
          </a:p>
        </p:txBody>
      </p:sp>
      <p:pic>
        <p:nvPicPr>
          <p:cNvPr id="21" name="Image 20" descr="Une image contenant texte, Visage humain, homme, habits&#10;&#10;Description générée automatiquement">
            <a:extLst>
              <a:ext uri="{FF2B5EF4-FFF2-40B4-BE49-F238E27FC236}">
                <a16:creationId xmlns:a16="http://schemas.microsoft.com/office/drawing/2014/main" id="{24770794-9DBC-59F9-2535-BF79B9FBDD13}"/>
              </a:ext>
            </a:extLst>
          </p:cNvPr>
          <p:cNvPicPr>
            <a:picLocks noChangeAspect="1"/>
          </p:cNvPicPr>
          <p:nvPr/>
        </p:nvPicPr>
        <p:blipFill>
          <a:blip r:embed="rId3">
            <a:extLst>
              <a:ext uri="{28A0092B-C50C-407E-A947-70E740481C1C}">
                <a14:useLocalDpi xmlns:a14="http://schemas.microsoft.com/office/drawing/2010/main" val="0"/>
              </a:ext>
            </a:extLst>
          </a:blip>
          <a:srcRect r="-2" b="9425"/>
          <a:stretch/>
        </p:blipFill>
        <p:spPr>
          <a:xfrm>
            <a:off x="8690066" y="10"/>
            <a:ext cx="3501934" cy="6857990"/>
          </a:xfrm>
          <a:prstGeom prst="rect">
            <a:avLst/>
          </a:prstGeom>
        </p:spPr>
      </p:pic>
    </p:spTree>
    <p:extLst>
      <p:ext uri="{BB962C8B-B14F-4D97-AF65-F5344CB8AC3E}">
        <p14:creationId xmlns:p14="http://schemas.microsoft.com/office/powerpoint/2010/main" val="47398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36D1D-3E9C-B8F7-33D3-6A600FF21AEA}"/>
              </a:ext>
            </a:extLst>
          </p:cNvPr>
          <p:cNvSpPr>
            <a:spLocks noGrp="1"/>
          </p:cNvSpPr>
          <p:nvPr>
            <p:ph type="title"/>
          </p:nvPr>
        </p:nvSpPr>
        <p:spPr/>
        <p:txBody>
          <a:bodyPr/>
          <a:lstStyle/>
          <a:p>
            <a:r>
              <a:rPr lang="fr-CA" dirty="0"/>
              <a:t>Mise en situation #1</a:t>
            </a:r>
            <a:endParaRPr lang="en-CA" dirty="0"/>
          </a:p>
        </p:txBody>
      </p:sp>
      <p:sp>
        <p:nvSpPr>
          <p:cNvPr id="3" name="Espace réservé du contenu 2">
            <a:extLst>
              <a:ext uri="{FF2B5EF4-FFF2-40B4-BE49-F238E27FC236}">
                <a16:creationId xmlns:a16="http://schemas.microsoft.com/office/drawing/2014/main" id="{11AB7EDF-E862-0887-28D1-10C91E43E83C}"/>
              </a:ext>
            </a:extLst>
          </p:cNvPr>
          <p:cNvSpPr>
            <a:spLocks noGrp="1"/>
          </p:cNvSpPr>
          <p:nvPr>
            <p:ph idx="1"/>
          </p:nvPr>
        </p:nvSpPr>
        <p:spPr>
          <a:xfrm>
            <a:off x="1251678" y="1874517"/>
            <a:ext cx="10178322" cy="3593591"/>
          </a:xfrm>
        </p:spPr>
        <p:txBody>
          <a:bodyPr>
            <a:noAutofit/>
          </a:bodyPr>
          <a:lstStyle/>
          <a:p>
            <a:pPr marL="0" indent="0">
              <a:buNone/>
            </a:pPr>
            <a:r>
              <a:rPr lang="fr-CA" sz="2400" kern="100" dirty="0">
                <a:effectLst/>
                <a:latin typeface="Aptos" panose="020B0004020202020204" pitchFamily="34" charset="0"/>
                <a:ea typeface="Aptos" panose="020B0004020202020204" pitchFamily="34" charset="0"/>
                <a:cs typeface="Times New Roman" panose="02020603050405020304" pitchFamily="18" charset="0"/>
              </a:rPr>
              <a:t>Kelly est nutritionniste depuis 5 ans au CISSS. Elle a eu un nouveau poste cette année dans une autre direction, et elle y a muté depuis 3 mois. Depuis, son ancienne gestionnaire lui demande de la dépanner en continuant à faire certaines tâches qui lui étaient associées dans son dernier poste, puisque son ancienne équipe est dans une position précaire. Kelly n’a toutefois pas de diminution de tâche sur son nouveau poste, et elle se sent de plus en plus dépassée par cette double-tâche. En même temps, elle ne veut pas laisser tomber son équipe précédente, elle se sent coincée.</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sz="2400" dirty="0"/>
          </a:p>
        </p:txBody>
      </p:sp>
    </p:spTree>
    <p:extLst>
      <p:ext uri="{BB962C8B-B14F-4D97-AF65-F5344CB8AC3E}">
        <p14:creationId xmlns:p14="http://schemas.microsoft.com/office/powerpoint/2010/main" val="409786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36D1D-3E9C-B8F7-33D3-6A600FF21AEA}"/>
              </a:ext>
            </a:extLst>
          </p:cNvPr>
          <p:cNvSpPr>
            <a:spLocks noGrp="1"/>
          </p:cNvSpPr>
          <p:nvPr>
            <p:ph type="title"/>
          </p:nvPr>
        </p:nvSpPr>
        <p:spPr/>
        <p:txBody>
          <a:bodyPr/>
          <a:lstStyle/>
          <a:p>
            <a:r>
              <a:rPr lang="fr-CA" dirty="0"/>
              <a:t>Mise en situation #2</a:t>
            </a:r>
            <a:endParaRPr lang="en-CA" dirty="0"/>
          </a:p>
        </p:txBody>
      </p:sp>
      <p:sp>
        <p:nvSpPr>
          <p:cNvPr id="3" name="Espace réservé du contenu 2">
            <a:extLst>
              <a:ext uri="{FF2B5EF4-FFF2-40B4-BE49-F238E27FC236}">
                <a16:creationId xmlns:a16="http://schemas.microsoft.com/office/drawing/2014/main" id="{11AB7EDF-E862-0887-28D1-10C91E43E83C}"/>
              </a:ext>
            </a:extLst>
          </p:cNvPr>
          <p:cNvSpPr>
            <a:spLocks noGrp="1"/>
          </p:cNvSpPr>
          <p:nvPr>
            <p:ph idx="1"/>
          </p:nvPr>
        </p:nvSpPr>
        <p:spPr>
          <a:xfrm>
            <a:off x="1251678" y="1424763"/>
            <a:ext cx="10178322" cy="5050852"/>
          </a:xfrm>
        </p:spPr>
        <p:txBody>
          <a:bodyPr>
            <a:noAutofit/>
          </a:bodyPr>
          <a:lstStyle/>
          <a:p>
            <a:pPr marL="0" indent="0" algn="just">
              <a:lnSpc>
                <a:spcPct val="115000"/>
              </a:lnSpc>
              <a:spcAft>
                <a:spcPts val="800"/>
              </a:spcAft>
              <a:buNone/>
            </a:pPr>
            <a:r>
              <a:rPr lang="fr-CA" kern="100" dirty="0">
                <a:effectLst/>
                <a:latin typeface="Aptos" panose="020B0004020202020204" pitchFamily="34" charset="0"/>
                <a:ea typeface="Aptos" panose="020B0004020202020204" pitchFamily="34" charset="0"/>
                <a:cs typeface="Times New Roman" panose="02020603050405020304" pitchFamily="18" charset="0"/>
              </a:rPr>
              <a:t>Karim est ergothérapeute au SAPA depuis un peu plus d’un an. À son arrivée, cela faisait plus de 6 mois que l’équipe roulait à effectif réduit, et la liste d’attente était rendue de plus de 2 ans pour les P2 puisque seules les urgences P1 étaient en mesures d’être traitées. Karim a donc été accueilli en sauveur, et rapidement des cibles de réduction de liste d’attente ont été fixées afin de corriger le tir et rendre les services à la population dans les délais prescrits par les objectifs ministériaux. Au début, Karim pensait qu’il ne parvenait pas à atteindre ces objectifs parce qu’il était nouveau et s’intégrait. En rencontre avec sa gestionnaire, la gestion du stress, l’organisation du travail et son sens des priorités étaient mis de l’avant comme pistes de solutions pour le rendre plus performant. Au fil du temps, Karim a réalisé que pour parvenir à entrer dans les statistiques souhaitées, il devait souvent tourner certains coins ronds, ce qui était de plus en plus encouragé par ses supérieurs. Aujourd’hui, Karim a reçu une lettre de son ordre professionnel : il sera inspecté. En plus de son sentiment de dépassement et sa liste d’attente qui ne dérougit pas, il a peur pour son titre professionnel et appelle son syndicat. </a:t>
            </a:r>
            <a:endParaRPr lang="en-CA"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856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42D607-2F44-73BB-080C-964215ED0DC5}"/>
              </a:ext>
            </a:extLst>
          </p:cNvPr>
          <p:cNvSpPr>
            <a:spLocks noGrp="1"/>
          </p:cNvSpPr>
          <p:nvPr>
            <p:ph type="title"/>
          </p:nvPr>
        </p:nvSpPr>
        <p:spPr/>
        <p:txBody>
          <a:bodyPr/>
          <a:lstStyle/>
          <a:p>
            <a:r>
              <a:rPr lang="fr-CA" dirty="0"/>
              <a:t>Au menu</a:t>
            </a:r>
            <a:endParaRPr lang="en-CA" dirty="0"/>
          </a:p>
        </p:txBody>
      </p:sp>
      <p:graphicFrame>
        <p:nvGraphicFramePr>
          <p:cNvPr id="49" name="Espace réservé du contenu 2">
            <a:extLst>
              <a:ext uri="{FF2B5EF4-FFF2-40B4-BE49-F238E27FC236}">
                <a16:creationId xmlns:a16="http://schemas.microsoft.com/office/drawing/2014/main" id="{6C9B8140-432C-CC89-D79D-7D5B3FA87480}"/>
              </a:ext>
            </a:extLst>
          </p:cNvPr>
          <p:cNvGraphicFramePr>
            <a:graphicFrameLocks noGrp="1"/>
          </p:cNvGraphicFramePr>
          <p:nvPr>
            <p:ph idx="1"/>
            <p:extLst>
              <p:ext uri="{D42A27DB-BD31-4B8C-83A1-F6EECF244321}">
                <p14:modId xmlns:p14="http://schemas.microsoft.com/office/powerpoint/2010/main" val="1649345342"/>
              </p:ext>
            </p:extLst>
          </p:nvPr>
        </p:nvGraphicFramePr>
        <p:xfrm>
          <a:off x="1692549" y="1996002"/>
          <a:ext cx="9296579" cy="4154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0" name="Encre 39">
                <a:extLst>
                  <a:ext uri="{FF2B5EF4-FFF2-40B4-BE49-F238E27FC236}">
                    <a16:creationId xmlns:a16="http://schemas.microsoft.com/office/drawing/2014/main" id="{008DBDA0-088E-C0A8-FEE7-34B4F2089F9C}"/>
                  </a:ext>
                </a:extLst>
              </p14:cNvPr>
              <p14:cNvContentPartPr/>
              <p14:nvPr/>
            </p14:nvContentPartPr>
            <p14:xfrm>
              <a:off x="1381889" y="1128451"/>
              <a:ext cx="2621160" cy="544320"/>
            </p14:xfrm>
          </p:contentPart>
        </mc:Choice>
        <mc:Fallback xmlns="">
          <p:pic>
            <p:nvPicPr>
              <p:cNvPr id="40" name="Encre 39">
                <a:extLst>
                  <a:ext uri="{FF2B5EF4-FFF2-40B4-BE49-F238E27FC236}">
                    <a16:creationId xmlns:a16="http://schemas.microsoft.com/office/drawing/2014/main" id="{008DBDA0-088E-C0A8-FEE7-34B4F2089F9C}"/>
                  </a:ext>
                </a:extLst>
              </p:cNvPr>
              <p:cNvPicPr/>
              <p:nvPr/>
            </p:nvPicPr>
            <p:blipFill>
              <a:blip r:embed="rId9"/>
              <a:stretch>
                <a:fillRect/>
              </a:stretch>
            </p:blipFill>
            <p:spPr>
              <a:xfrm>
                <a:off x="1363889" y="1110439"/>
                <a:ext cx="2656800" cy="579984"/>
              </a:xfrm>
              <a:prstGeom prst="rect">
                <a:avLst/>
              </a:prstGeom>
            </p:spPr>
          </p:pic>
        </mc:Fallback>
      </mc:AlternateContent>
    </p:spTree>
    <p:extLst>
      <p:ext uri="{BB962C8B-B14F-4D97-AF65-F5344CB8AC3E}">
        <p14:creationId xmlns:p14="http://schemas.microsoft.com/office/powerpoint/2010/main" val="20256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36D1D-3E9C-B8F7-33D3-6A600FF21AEA}"/>
              </a:ext>
            </a:extLst>
          </p:cNvPr>
          <p:cNvSpPr>
            <a:spLocks noGrp="1"/>
          </p:cNvSpPr>
          <p:nvPr>
            <p:ph type="title"/>
          </p:nvPr>
        </p:nvSpPr>
        <p:spPr/>
        <p:txBody>
          <a:bodyPr/>
          <a:lstStyle/>
          <a:p>
            <a:r>
              <a:rPr lang="fr-CA" dirty="0"/>
              <a:t>Mise en situation #3</a:t>
            </a:r>
            <a:endParaRPr lang="en-CA" dirty="0"/>
          </a:p>
        </p:txBody>
      </p:sp>
      <p:sp>
        <p:nvSpPr>
          <p:cNvPr id="3" name="Espace réservé du contenu 2">
            <a:extLst>
              <a:ext uri="{FF2B5EF4-FFF2-40B4-BE49-F238E27FC236}">
                <a16:creationId xmlns:a16="http://schemas.microsoft.com/office/drawing/2014/main" id="{11AB7EDF-E862-0887-28D1-10C91E43E83C}"/>
              </a:ext>
            </a:extLst>
          </p:cNvPr>
          <p:cNvSpPr>
            <a:spLocks noGrp="1"/>
          </p:cNvSpPr>
          <p:nvPr>
            <p:ph idx="1"/>
          </p:nvPr>
        </p:nvSpPr>
        <p:spPr>
          <a:xfrm>
            <a:off x="1251678" y="1584252"/>
            <a:ext cx="10178322" cy="5050852"/>
          </a:xfrm>
        </p:spPr>
        <p:txBody>
          <a:bodyPr>
            <a:noAutofit/>
          </a:bodyPr>
          <a:lstStyle/>
          <a:p>
            <a:pPr marL="0" indent="0" algn="just">
              <a:lnSpc>
                <a:spcPct val="115000"/>
              </a:lnSpc>
              <a:spcAft>
                <a:spcPts val="800"/>
              </a:spcAft>
              <a:buNone/>
            </a:pPr>
            <a:r>
              <a:rPr lang="fr-CA" sz="2300" kern="100" dirty="0">
                <a:effectLst/>
                <a:latin typeface="Aptos" panose="020B0004020202020204" pitchFamily="34" charset="0"/>
                <a:ea typeface="Aptos" panose="020B0004020202020204" pitchFamily="34" charset="0"/>
                <a:cs typeface="Times New Roman" panose="02020603050405020304" pitchFamily="18" charset="0"/>
              </a:rPr>
              <a:t>Zena est agente de relations humaine (ARH) au centre jeunesse, à l’application des mesures. Depuis plusieurs mois, ses collègues ont remarqué que Zena partait toujours tard le soir du bureau, qu’elle ne prenait plus ses pauses, et restait dans son bureau sur l’heure du dîner. Des membres de son équipe s’inquiètent pour elle. La situation n’est pas évidente depuis un certain temps car il manque beaucoup de personnel, toute l’équipe en subit des répercussions, mais Zena semble particulièrement dépassée : son comportement a changé, elle est plus irritable, et certains changements physiques ont été notés (perte de poids, présence de cernes, </a:t>
            </a:r>
            <a:r>
              <a:rPr lang="fr-CA" sz="2300" kern="100" dirty="0" err="1">
                <a:effectLst/>
                <a:latin typeface="Aptos" panose="020B0004020202020204" pitchFamily="34" charset="0"/>
                <a:ea typeface="Aptos" panose="020B0004020202020204" pitchFamily="34" charset="0"/>
                <a:cs typeface="Times New Roman" panose="02020603050405020304" pitchFamily="18" charset="0"/>
              </a:rPr>
              <a:t>etc</a:t>
            </a:r>
            <a:r>
              <a:rPr lang="fr-CA" sz="2300" kern="100" dirty="0">
                <a:effectLst/>
                <a:latin typeface="Aptos" panose="020B0004020202020204" pitchFamily="34" charset="0"/>
                <a:ea typeface="Aptos" panose="020B0004020202020204" pitchFamily="34" charset="0"/>
                <a:cs typeface="Times New Roman" panose="02020603050405020304" pitchFamily="18" charset="0"/>
              </a:rPr>
              <a:t>). Un jour, Ludovic est entré dans son bureau pour lui apporter un café, et il croit qu’elle était en train de pleurer.</a:t>
            </a:r>
            <a:endParaRPr lang="en-CA" sz="23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5703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36D1D-3E9C-B8F7-33D3-6A600FF21AEA}"/>
              </a:ext>
            </a:extLst>
          </p:cNvPr>
          <p:cNvSpPr>
            <a:spLocks noGrp="1"/>
          </p:cNvSpPr>
          <p:nvPr>
            <p:ph type="title"/>
          </p:nvPr>
        </p:nvSpPr>
        <p:spPr/>
        <p:txBody>
          <a:bodyPr/>
          <a:lstStyle/>
          <a:p>
            <a:r>
              <a:rPr lang="fr-CA" dirty="0"/>
              <a:t>Mise en situation #4</a:t>
            </a:r>
            <a:endParaRPr lang="en-CA" dirty="0"/>
          </a:p>
        </p:txBody>
      </p:sp>
      <p:sp>
        <p:nvSpPr>
          <p:cNvPr id="3" name="Espace réservé du contenu 2">
            <a:extLst>
              <a:ext uri="{FF2B5EF4-FFF2-40B4-BE49-F238E27FC236}">
                <a16:creationId xmlns:a16="http://schemas.microsoft.com/office/drawing/2014/main" id="{11AB7EDF-E862-0887-28D1-10C91E43E83C}"/>
              </a:ext>
            </a:extLst>
          </p:cNvPr>
          <p:cNvSpPr>
            <a:spLocks noGrp="1"/>
          </p:cNvSpPr>
          <p:nvPr>
            <p:ph idx="1"/>
          </p:nvPr>
        </p:nvSpPr>
        <p:spPr>
          <a:xfrm>
            <a:off x="1251678" y="1499189"/>
            <a:ext cx="10178322" cy="5050852"/>
          </a:xfrm>
        </p:spPr>
        <p:txBody>
          <a:bodyPr>
            <a:noAutofit/>
          </a:bodyPr>
          <a:lstStyle/>
          <a:p>
            <a:pPr marL="0" indent="0" algn="just">
              <a:lnSpc>
                <a:spcPct val="115000"/>
              </a:lnSpc>
              <a:spcAft>
                <a:spcPts val="800"/>
              </a:spcAft>
              <a:buNone/>
            </a:pPr>
            <a:r>
              <a:rPr lang="fr-CA" sz="2200" kern="100" dirty="0">
                <a:effectLst/>
                <a:latin typeface="Aptos" panose="020B0004020202020204" pitchFamily="34" charset="0"/>
                <a:ea typeface="Aptos" panose="020B0004020202020204" pitchFamily="34" charset="0"/>
                <a:cs typeface="Times New Roman" panose="02020603050405020304" pitchFamily="18" charset="0"/>
              </a:rPr>
              <a:t>Frédérique est technologiste médicale au Témiscouata depuis plus de 15 ans. Au fil du temps, elle a vu le système de santé et de services sociaux subir différentes transformations. Depuis la mise en place d’Optilab, tout est centralisé, plusieurs de ses collègues ont senti une perte de sens en leur métier et ont quitté le navire. Certaines se sont réorientées, d’autres sont parties au privé, ou encore simplement traversé la ligne provinciale pour travailler au Nouveau-Brunswick. Sur une dizaine de postes, seulement la moitié sont comblés, et 2 personnes d’agences (MOI) s’ajoutent pour compenser. D’ici 2026, la MOI sera toutefois interdite dans le réseau public. Frédérique n’a aucune idée comment le laboratoire va pouvoir continuer à rouler : c’est déjà pratiquement impossible de prendre des journées de congé, et toute l’équipe restante est brûlée. Elle s’inquiète pour l’hôpital et la population du Témiscouata, parce que l’urgence ne peut pas fonctionner si le laboratoire est fermé.</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5339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36D1D-3E9C-B8F7-33D3-6A600FF21AEA}"/>
              </a:ext>
            </a:extLst>
          </p:cNvPr>
          <p:cNvSpPr>
            <a:spLocks noGrp="1"/>
          </p:cNvSpPr>
          <p:nvPr>
            <p:ph type="title"/>
          </p:nvPr>
        </p:nvSpPr>
        <p:spPr/>
        <p:txBody>
          <a:bodyPr/>
          <a:lstStyle/>
          <a:p>
            <a:r>
              <a:rPr lang="fr-CA" dirty="0"/>
              <a:t>Mise en situation #5</a:t>
            </a:r>
            <a:endParaRPr lang="en-CA" dirty="0"/>
          </a:p>
        </p:txBody>
      </p:sp>
      <p:sp>
        <p:nvSpPr>
          <p:cNvPr id="3" name="Espace réservé du contenu 2">
            <a:extLst>
              <a:ext uri="{FF2B5EF4-FFF2-40B4-BE49-F238E27FC236}">
                <a16:creationId xmlns:a16="http://schemas.microsoft.com/office/drawing/2014/main" id="{11AB7EDF-E862-0887-28D1-10C91E43E83C}"/>
              </a:ext>
            </a:extLst>
          </p:cNvPr>
          <p:cNvSpPr>
            <a:spLocks noGrp="1"/>
          </p:cNvSpPr>
          <p:nvPr>
            <p:ph idx="1"/>
          </p:nvPr>
        </p:nvSpPr>
        <p:spPr>
          <a:xfrm>
            <a:off x="1251678" y="1499189"/>
            <a:ext cx="10178322" cy="5050852"/>
          </a:xfrm>
        </p:spPr>
        <p:txBody>
          <a:bodyPr>
            <a:noAutofit/>
          </a:bodyPr>
          <a:lstStyle/>
          <a:p>
            <a:pPr marL="0" indent="0" algn="ctr">
              <a:lnSpc>
                <a:spcPct val="115000"/>
              </a:lnSpc>
              <a:spcAft>
                <a:spcPts val="800"/>
              </a:spcAft>
              <a:buNone/>
            </a:pPr>
            <a:r>
              <a:rPr lang="fr-CA" sz="2800" kern="100" dirty="0" err="1">
                <a:effectLst/>
                <a:latin typeface="Aptos" panose="020B0004020202020204" pitchFamily="34" charset="0"/>
                <a:ea typeface="Aptos" panose="020B0004020202020204" pitchFamily="34" charset="0"/>
                <a:cs typeface="Times New Roman" panose="02020603050405020304" pitchFamily="18" charset="0"/>
              </a:rPr>
              <a:t>Héhéhééé</a:t>
            </a:r>
            <a:r>
              <a:rPr lang="fr-CA" sz="2800" kern="100" dirty="0">
                <a:effectLst/>
                <a:latin typeface="Aptos" panose="020B0004020202020204" pitchFamily="34" charset="0"/>
                <a:ea typeface="Aptos" panose="020B0004020202020204" pitchFamily="34" charset="0"/>
                <a:cs typeface="Times New Roman" panose="02020603050405020304" pitchFamily="18" charset="0"/>
              </a:rPr>
              <a:t>! Vous êtes </a:t>
            </a:r>
            <a:r>
              <a:rPr lang="fr-CA" sz="2800" kern="100" dirty="0" err="1">
                <a:effectLst/>
                <a:latin typeface="Aptos" panose="020B0004020202020204" pitchFamily="34" charset="0"/>
                <a:ea typeface="Aptos" panose="020B0004020202020204" pitchFamily="34" charset="0"/>
                <a:cs typeface="Times New Roman" panose="02020603050405020304" pitchFamily="18" charset="0"/>
              </a:rPr>
              <a:t>tombé-es</a:t>
            </a:r>
            <a:r>
              <a:rPr lang="fr-CA" sz="2800" kern="100" dirty="0">
                <a:effectLst/>
                <a:latin typeface="Aptos" panose="020B0004020202020204" pitchFamily="34" charset="0"/>
                <a:ea typeface="Aptos" panose="020B0004020202020204" pitchFamily="34" charset="0"/>
                <a:cs typeface="Times New Roman" panose="02020603050405020304" pitchFamily="18" charset="0"/>
              </a:rPr>
              <a:t> sur le </a:t>
            </a:r>
            <a:r>
              <a:rPr lang="fr-CA" sz="2800" i="1" kern="100" dirty="0">
                <a:effectLst/>
                <a:latin typeface="Aptos" panose="020B0004020202020204" pitchFamily="34" charset="0"/>
                <a:ea typeface="Aptos" panose="020B0004020202020204" pitchFamily="34" charset="0"/>
                <a:cs typeface="Times New Roman" panose="02020603050405020304" pitchFamily="18" charset="0"/>
              </a:rPr>
              <a:t>joker</a:t>
            </a:r>
            <a:r>
              <a:rPr lang="fr-CA" sz="2800" kern="100" dirty="0">
                <a:effectLst/>
                <a:latin typeface="Aptos" panose="020B0004020202020204" pitchFamily="34" charset="0"/>
                <a:ea typeface="Aptos" panose="020B0004020202020204" pitchFamily="34" charset="0"/>
                <a:cs typeface="Times New Roman" panose="02020603050405020304" pitchFamily="18" charset="0"/>
              </a:rPr>
              <a:t>! Vous devez réfléchir à votre propre situation, et à comment la régler. </a:t>
            </a:r>
          </a:p>
          <a:p>
            <a:pPr marL="0" indent="0" algn="ctr">
              <a:lnSpc>
                <a:spcPct val="115000"/>
              </a:lnSpc>
              <a:spcAft>
                <a:spcPts val="800"/>
              </a:spcAft>
              <a:buNone/>
            </a:pPr>
            <a:endParaRPr lang="fr-CA" sz="2800" kern="100" dirty="0">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fr-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fr-CA" sz="2800" kern="100" dirty="0">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fr-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fr-CA" sz="2800" kern="100" dirty="0">
                <a:effectLst/>
                <a:latin typeface="Aptos" panose="020B0004020202020204" pitchFamily="34" charset="0"/>
                <a:ea typeface="Aptos" panose="020B0004020202020204" pitchFamily="34" charset="0"/>
                <a:cs typeface="Times New Roman" panose="02020603050405020304" pitchFamily="18" charset="0"/>
              </a:rPr>
              <a:t>En cas d’urgence, vous pouvez vous lever et faire la macarena pour obtenir de l’aide.</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Image 7" descr="Une image contenant Visage humain, personne, Accessoire de mode, habits&#10;&#10;Description générée automatiquement">
            <a:extLst>
              <a:ext uri="{FF2B5EF4-FFF2-40B4-BE49-F238E27FC236}">
                <a16:creationId xmlns:a16="http://schemas.microsoft.com/office/drawing/2014/main" id="{C23471EA-8AC3-084D-24B7-407D1FDC2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533" y="2791443"/>
            <a:ext cx="4384612" cy="2466344"/>
          </a:xfrm>
          <a:prstGeom prst="rect">
            <a:avLst/>
          </a:prstGeom>
        </p:spPr>
      </p:pic>
    </p:spTree>
    <p:extLst>
      <p:ext uri="{BB962C8B-B14F-4D97-AF65-F5344CB8AC3E}">
        <p14:creationId xmlns:p14="http://schemas.microsoft.com/office/powerpoint/2010/main" val="33002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C532B-620B-ECD0-9822-2A9BDD13EB95}"/>
              </a:ext>
            </a:extLst>
          </p:cNvPr>
          <p:cNvSpPr>
            <a:spLocks noGrp="1"/>
          </p:cNvSpPr>
          <p:nvPr>
            <p:ph type="title"/>
          </p:nvPr>
        </p:nvSpPr>
        <p:spPr/>
        <p:txBody>
          <a:bodyPr anchor="ctr"/>
          <a:lstStyle/>
          <a:p>
            <a:r>
              <a:rPr lang="fr-CA" dirty="0"/>
              <a:t>C</a:t>
            </a:r>
            <a:r>
              <a:rPr lang="en-CA" dirty="0" err="1"/>
              <a:t>onclusion</a:t>
            </a:r>
            <a:endParaRPr lang="en-CA" dirty="0"/>
          </a:p>
        </p:txBody>
      </p:sp>
      <p:sp>
        <p:nvSpPr>
          <p:cNvPr id="3" name="Espace réservé du texte 2">
            <a:extLst>
              <a:ext uri="{FF2B5EF4-FFF2-40B4-BE49-F238E27FC236}">
                <a16:creationId xmlns:a16="http://schemas.microsoft.com/office/drawing/2014/main" id="{4218B035-D9B9-DBA2-D10E-E979BC8EB4FA}"/>
              </a:ext>
            </a:extLst>
          </p:cNvPr>
          <p:cNvSpPr>
            <a:spLocks noGrp="1"/>
          </p:cNvSpPr>
          <p:nvPr>
            <p:ph type="body" idx="1"/>
          </p:nvPr>
        </p:nvSpPr>
        <p:spPr/>
        <p:txBody>
          <a:bodyPr/>
          <a:lstStyle/>
          <a:p>
            <a:r>
              <a:rPr lang="fr-CA" dirty="0"/>
              <a:t>…Parce que toute bonne chose a une fin!</a:t>
            </a:r>
            <a:endParaRPr lang="en-CA" dirty="0"/>
          </a:p>
        </p:txBody>
      </p:sp>
    </p:spTree>
    <p:extLst>
      <p:ext uri="{BB962C8B-B14F-4D97-AF65-F5344CB8AC3E}">
        <p14:creationId xmlns:p14="http://schemas.microsoft.com/office/powerpoint/2010/main" val="133889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B373D-CFEC-717A-1BBC-B1C43C6C4F2B}"/>
              </a:ext>
            </a:extLst>
          </p:cNvPr>
          <p:cNvSpPr>
            <a:spLocks noGrp="1"/>
          </p:cNvSpPr>
          <p:nvPr>
            <p:ph type="title"/>
          </p:nvPr>
        </p:nvSpPr>
        <p:spPr>
          <a:xfrm>
            <a:off x="3242929" y="914397"/>
            <a:ext cx="8187071" cy="1541721"/>
          </a:xfrm>
        </p:spPr>
        <p:txBody>
          <a:bodyPr anchor="t"/>
          <a:lstStyle/>
          <a:p>
            <a:r>
              <a:rPr lang="fr-CA" dirty="0">
                <a:solidFill>
                  <a:schemeClr val="accent1"/>
                </a:solidFill>
              </a:rPr>
              <a:t>Préambule</a:t>
            </a:r>
            <a:endParaRPr lang="en-CA" dirty="0">
              <a:solidFill>
                <a:schemeClr val="accent1"/>
              </a:solidFill>
            </a:endParaRPr>
          </a:p>
        </p:txBody>
      </p:sp>
      <p:sp>
        <p:nvSpPr>
          <p:cNvPr id="3" name="Espace réservé du texte 2">
            <a:extLst>
              <a:ext uri="{FF2B5EF4-FFF2-40B4-BE49-F238E27FC236}">
                <a16:creationId xmlns:a16="http://schemas.microsoft.com/office/drawing/2014/main" id="{9C89A6A7-48CF-3D9E-1215-E854D9535980}"/>
              </a:ext>
            </a:extLst>
          </p:cNvPr>
          <p:cNvSpPr>
            <a:spLocks noGrp="1"/>
          </p:cNvSpPr>
          <p:nvPr>
            <p:ph type="body" idx="1"/>
          </p:nvPr>
        </p:nvSpPr>
        <p:spPr>
          <a:xfrm>
            <a:off x="3242928" y="2350272"/>
            <a:ext cx="8187071" cy="3901670"/>
          </a:xfrm>
        </p:spPr>
        <p:txBody>
          <a:bodyPr>
            <a:normAutofit/>
          </a:bodyPr>
          <a:lstStyle/>
          <a:p>
            <a:r>
              <a:rPr lang="fr-CA" dirty="0">
                <a:solidFill>
                  <a:schemeClr val="tx1"/>
                </a:solidFill>
                <a:effectLst/>
                <a:ea typeface="Aptos" panose="020B0004020202020204" pitchFamily="34" charset="0"/>
                <a:cs typeface="Times New Roman" panose="02020603050405020304" pitchFamily="18" charset="0"/>
              </a:rPr>
              <a:t>la surcharge est un enjeu fréquemment vécu par un grand nombre de membres de la catégorie 4 dans le réseau de la santé et des services sociaux, peu importe leur titre d’emploi ou leur direction.</a:t>
            </a:r>
          </a:p>
          <a:p>
            <a:endParaRPr lang="fr-CA" dirty="0">
              <a:solidFill>
                <a:schemeClr val="tx1"/>
              </a:solidFill>
              <a:cs typeface="Times New Roman" panose="02020603050405020304" pitchFamily="18" charset="0"/>
            </a:endParaRPr>
          </a:p>
          <a:p>
            <a:r>
              <a:rPr lang="fr-CA" dirty="0">
                <a:solidFill>
                  <a:schemeClr val="tx1"/>
                </a:solidFill>
                <a:effectLst/>
                <a:ea typeface="Aptos" panose="020B0004020202020204" pitchFamily="34" charset="0"/>
                <a:cs typeface="Times New Roman" panose="02020603050405020304" pitchFamily="18" charset="0"/>
              </a:rPr>
              <a:t>Mais comment est-il possible de mieux cerner cette problématique et la définir, pour ensuite travailler à la résoudre? </a:t>
            </a:r>
            <a:endParaRPr lang="en-CA" dirty="0">
              <a:solidFill>
                <a:schemeClr val="tx1"/>
              </a:solidFill>
            </a:endParaRPr>
          </a:p>
        </p:txBody>
      </p:sp>
    </p:spTree>
    <p:extLst>
      <p:ext uri="{BB962C8B-B14F-4D97-AF65-F5344CB8AC3E}">
        <p14:creationId xmlns:p14="http://schemas.microsoft.com/office/powerpoint/2010/main" val="242911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B373D-CFEC-717A-1BBC-B1C43C6C4F2B}"/>
              </a:ext>
            </a:extLst>
          </p:cNvPr>
          <p:cNvSpPr>
            <a:spLocks noGrp="1"/>
          </p:cNvSpPr>
          <p:nvPr>
            <p:ph type="title"/>
          </p:nvPr>
        </p:nvSpPr>
        <p:spPr>
          <a:xfrm>
            <a:off x="3242929" y="914397"/>
            <a:ext cx="8187071" cy="1541721"/>
          </a:xfrm>
        </p:spPr>
        <p:txBody>
          <a:bodyPr anchor="t"/>
          <a:lstStyle/>
          <a:p>
            <a:r>
              <a:rPr lang="fr-CA" dirty="0">
                <a:solidFill>
                  <a:schemeClr val="accent1"/>
                </a:solidFill>
              </a:rPr>
              <a:t>Objectif</a:t>
            </a:r>
            <a:endParaRPr lang="en-CA" dirty="0">
              <a:solidFill>
                <a:schemeClr val="accent1"/>
              </a:solidFill>
            </a:endParaRPr>
          </a:p>
        </p:txBody>
      </p:sp>
      <p:sp>
        <p:nvSpPr>
          <p:cNvPr id="3" name="Espace réservé du texte 2">
            <a:extLst>
              <a:ext uri="{FF2B5EF4-FFF2-40B4-BE49-F238E27FC236}">
                <a16:creationId xmlns:a16="http://schemas.microsoft.com/office/drawing/2014/main" id="{9C89A6A7-48CF-3D9E-1215-E854D9535980}"/>
              </a:ext>
            </a:extLst>
          </p:cNvPr>
          <p:cNvSpPr>
            <a:spLocks noGrp="1"/>
          </p:cNvSpPr>
          <p:nvPr>
            <p:ph type="body" idx="1"/>
          </p:nvPr>
        </p:nvSpPr>
        <p:spPr>
          <a:xfrm>
            <a:off x="3242928" y="2350272"/>
            <a:ext cx="8187071" cy="3901670"/>
          </a:xfrm>
        </p:spPr>
        <p:txBody>
          <a:bodyPr>
            <a:normAutofit/>
          </a:bodyPr>
          <a:lstStyle/>
          <a:p>
            <a:r>
              <a:rPr lang="fr-CA">
                <a:solidFill>
                  <a:schemeClr val="tx1"/>
                </a:solidFill>
                <a:effectLst/>
                <a:latin typeface="Aptos" panose="020B0004020202020204" pitchFamily="34" charset="0"/>
                <a:ea typeface="Aptos" panose="020B0004020202020204" pitchFamily="34" charset="0"/>
                <a:cs typeface="Times New Roman" panose="02020603050405020304" pitchFamily="18" charset="0"/>
              </a:rPr>
              <a:t>Cet atelier vise à aborder ces différents éléments afin de se doter collectivement d’outils pour attaquer cet enjeu sous différents fronts, solidairement.</a:t>
            </a:r>
            <a:endParaRPr lang="en-CA" dirty="0">
              <a:solidFill>
                <a:schemeClr val="tx1"/>
              </a:solidFill>
            </a:endParaRPr>
          </a:p>
        </p:txBody>
      </p:sp>
      <p:pic>
        <p:nvPicPr>
          <p:cNvPr id="5" name="Image 4" descr="Une image contenant habits, personne, bâtiment, plein air&#10;&#10;Description générée automatiquement">
            <a:extLst>
              <a:ext uri="{FF2B5EF4-FFF2-40B4-BE49-F238E27FC236}">
                <a16:creationId xmlns:a16="http://schemas.microsoft.com/office/drawing/2014/main" id="{C63C87D7-BCD7-BF39-46E2-E66E2EEEA5AC}"/>
              </a:ext>
            </a:extLst>
          </p:cNvPr>
          <p:cNvPicPr>
            <a:picLocks noChangeAspect="1"/>
          </p:cNvPicPr>
          <p:nvPr/>
        </p:nvPicPr>
        <p:blipFill>
          <a:blip r:embed="rId3">
            <a:extLst>
              <a:ext uri="{28A0092B-C50C-407E-A947-70E740481C1C}">
                <a14:useLocalDpi xmlns:a14="http://schemas.microsoft.com/office/drawing/2010/main" val="0"/>
              </a:ext>
            </a:extLst>
          </a:blip>
          <a:srcRect l="2403" t="31318" r="969" b="12542"/>
          <a:stretch/>
        </p:blipFill>
        <p:spPr>
          <a:xfrm>
            <a:off x="3817086" y="3902623"/>
            <a:ext cx="6007399" cy="2617710"/>
          </a:xfrm>
          <a:prstGeom prst="rect">
            <a:avLst/>
          </a:prstGeom>
          <a:ln w="19050">
            <a:solidFill>
              <a:schemeClr val="tx1"/>
            </a:solidFill>
            <a:extLst>
              <a:ext uri="{C807C97D-BFC1-408E-A445-0C87EB9F89A2}">
                <ask:lineSketchStyleProps xmlns:ask="http://schemas.microsoft.com/office/drawing/2018/sketchyshapes" sd="1316969661">
                  <a:custGeom>
                    <a:avLst/>
                    <a:gdLst>
                      <a:gd name="connsiteX0" fmla="*/ 0 w 6007399"/>
                      <a:gd name="connsiteY0" fmla="*/ 0 h 2617710"/>
                      <a:gd name="connsiteX1" fmla="*/ 6007399 w 6007399"/>
                      <a:gd name="connsiteY1" fmla="*/ 0 h 2617710"/>
                      <a:gd name="connsiteX2" fmla="*/ 6007399 w 6007399"/>
                      <a:gd name="connsiteY2" fmla="*/ 2617710 h 2617710"/>
                      <a:gd name="connsiteX3" fmla="*/ 0 w 6007399"/>
                      <a:gd name="connsiteY3" fmla="*/ 2617710 h 2617710"/>
                      <a:gd name="connsiteX4" fmla="*/ 0 w 6007399"/>
                      <a:gd name="connsiteY4" fmla="*/ 0 h 261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7399" h="2617710" fill="none" extrusionOk="0">
                        <a:moveTo>
                          <a:pt x="0" y="0"/>
                        </a:moveTo>
                        <a:cubicBezTo>
                          <a:pt x="2355761" y="-37068"/>
                          <a:pt x="4374450" y="84368"/>
                          <a:pt x="6007399" y="0"/>
                        </a:cubicBezTo>
                        <a:cubicBezTo>
                          <a:pt x="6023753" y="958803"/>
                          <a:pt x="6154447" y="2236059"/>
                          <a:pt x="6007399" y="2617710"/>
                        </a:cubicBezTo>
                        <a:cubicBezTo>
                          <a:pt x="5090787" y="2736531"/>
                          <a:pt x="2580427" y="2715966"/>
                          <a:pt x="0" y="2617710"/>
                        </a:cubicBezTo>
                        <a:cubicBezTo>
                          <a:pt x="-11003" y="1340164"/>
                          <a:pt x="-73806" y="781496"/>
                          <a:pt x="0" y="0"/>
                        </a:cubicBezTo>
                        <a:close/>
                      </a:path>
                      <a:path w="6007399" h="2617710" stroke="0" extrusionOk="0">
                        <a:moveTo>
                          <a:pt x="0" y="0"/>
                        </a:moveTo>
                        <a:cubicBezTo>
                          <a:pt x="2518517" y="38333"/>
                          <a:pt x="3657704" y="-31731"/>
                          <a:pt x="6007399" y="0"/>
                        </a:cubicBezTo>
                        <a:cubicBezTo>
                          <a:pt x="6007320" y="645326"/>
                          <a:pt x="6127127" y="1757924"/>
                          <a:pt x="6007399" y="2617710"/>
                        </a:cubicBezTo>
                        <a:cubicBezTo>
                          <a:pt x="3994603" y="2470302"/>
                          <a:pt x="2772199" y="2564883"/>
                          <a:pt x="0" y="2617710"/>
                        </a:cubicBezTo>
                        <a:cubicBezTo>
                          <a:pt x="-4433" y="1409255"/>
                          <a:pt x="-93483" y="1275394"/>
                          <a:pt x="0" y="0"/>
                        </a:cubicBezTo>
                        <a:close/>
                      </a:path>
                    </a:pathLst>
                  </a:custGeom>
                  <ask:type>
                    <ask:lineSketchNone/>
                  </ask:type>
                </ask:lineSketchStyleProps>
              </a:ext>
            </a:extLst>
          </a:ln>
        </p:spPr>
      </p:pic>
    </p:spTree>
    <p:extLst>
      <p:ext uri="{BB962C8B-B14F-4D97-AF65-F5344CB8AC3E}">
        <p14:creationId xmlns:p14="http://schemas.microsoft.com/office/powerpoint/2010/main" val="62622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F8A67-9984-4E6B-3089-213258A7847F}"/>
              </a:ext>
            </a:extLst>
          </p:cNvPr>
          <p:cNvSpPr>
            <a:spLocks noGrp="1"/>
          </p:cNvSpPr>
          <p:nvPr>
            <p:ph type="title"/>
          </p:nvPr>
        </p:nvSpPr>
        <p:spPr/>
        <p:txBody>
          <a:bodyPr>
            <a:normAutofit fontScale="90000"/>
          </a:bodyPr>
          <a:lstStyle/>
          <a:p>
            <a:r>
              <a:rPr lang="fr-CA" dirty="0"/>
              <a:t>La surcharge : où, quand, quoi, comment?</a:t>
            </a:r>
            <a:endParaRPr lang="en-CA" dirty="0"/>
          </a:p>
        </p:txBody>
      </p:sp>
    </p:spTree>
    <p:extLst>
      <p:ext uri="{BB962C8B-B14F-4D97-AF65-F5344CB8AC3E}">
        <p14:creationId xmlns:p14="http://schemas.microsoft.com/office/powerpoint/2010/main" val="337779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FAC7C-1577-6700-7B0A-EC45AFEEF5F4}"/>
              </a:ext>
            </a:extLst>
          </p:cNvPr>
          <p:cNvSpPr>
            <a:spLocks noGrp="1"/>
          </p:cNvSpPr>
          <p:nvPr>
            <p:ph type="title"/>
          </p:nvPr>
        </p:nvSpPr>
        <p:spPr/>
        <p:txBody>
          <a:bodyPr/>
          <a:lstStyle/>
          <a:p>
            <a:r>
              <a:rPr lang="fr-CA"/>
              <a:t>Quand la charge de travail n’est plus…normale</a:t>
            </a:r>
            <a:endParaRPr lang="en-CA" dirty="0"/>
          </a:p>
        </p:txBody>
      </p:sp>
      <p:sp>
        <p:nvSpPr>
          <p:cNvPr id="3" name="Espace réservé du contenu 2">
            <a:extLst>
              <a:ext uri="{FF2B5EF4-FFF2-40B4-BE49-F238E27FC236}">
                <a16:creationId xmlns:a16="http://schemas.microsoft.com/office/drawing/2014/main" id="{999ED3A8-CC1E-2A24-0A4A-51E1A98106BC}"/>
              </a:ext>
            </a:extLst>
          </p:cNvPr>
          <p:cNvSpPr>
            <a:spLocks noGrp="1"/>
          </p:cNvSpPr>
          <p:nvPr>
            <p:ph sz="half" idx="1"/>
          </p:nvPr>
        </p:nvSpPr>
        <p:spPr>
          <a:xfrm>
            <a:off x="1257300" y="2200936"/>
            <a:ext cx="4800600" cy="3619500"/>
          </a:xfrm>
        </p:spPr>
        <p:txBody>
          <a:bodyPr>
            <a:noAutofit/>
          </a:bodyPr>
          <a:lstStyle/>
          <a:p>
            <a:r>
              <a:rPr lang="fr-CA" dirty="0"/>
              <a:t>C’est quoi, une charge de travail?</a:t>
            </a:r>
          </a:p>
          <a:p>
            <a:pPr lvl="1"/>
            <a:r>
              <a:rPr lang="fr-CA" sz="2000" dirty="0"/>
              <a:t>Charge prescrite VS charge réelle</a:t>
            </a:r>
            <a:endParaRPr lang="fr-CA" sz="1400" dirty="0"/>
          </a:p>
          <a:p>
            <a:pPr marL="457200" lvl="1" indent="0">
              <a:buNone/>
            </a:pPr>
            <a:endParaRPr lang="fr-CA" sz="1400" dirty="0"/>
          </a:p>
          <a:p>
            <a:r>
              <a:rPr lang="fr-CA" dirty="0"/>
              <a:t>L’évolution de la charge de travail au fil du temps</a:t>
            </a:r>
          </a:p>
          <a:p>
            <a:pPr lvl="1"/>
            <a:r>
              <a:rPr lang="fr-CA" sz="2000" dirty="0"/>
              <a:t>Décloisonnement des professions</a:t>
            </a:r>
          </a:p>
          <a:p>
            <a:pPr lvl="1"/>
            <a:r>
              <a:rPr lang="fr-CA" sz="2000" dirty="0"/>
              <a:t>Développement de l’intelligence artificielle</a:t>
            </a:r>
          </a:p>
          <a:p>
            <a:pPr lvl="1"/>
            <a:r>
              <a:rPr lang="fr-CA" sz="2000" dirty="0"/>
              <a:t>Culte de la performance, développement d’indicateurs, méthode LEAN</a:t>
            </a:r>
          </a:p>
        </p:txBody>
      </p:sp>
      <p:pic>
        <p:nvPicPr>
          <p:cNvPr id="6" name="Espace réservé du contenu 5" descr="Une image contenant dessin, illustration, clipart, dessin humoristique&#10;&#10;Description générée automatiquement">
            <a:extLst>
              <a:ext uri="{FF2B5EF4-FFF2-40B4-BE49-F238E27FC236}">
                <a16:creationId xmlns:a16="http://schemas.microsoft.com/office/drawing/2014/main" id="{9641B77C-8552-274A-144D-73BA810D469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a:off x="7385374" y="2482699"/>
            <a:ext cx="3549326" cy="3619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20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FAC7C-1577-6700-7B0A-EC45AFEEF5F4}"/>
              </a:ext>
            </a:extLst>
          </p:cNvPr>
          <p:cNvSpPr>
            <a:spLocks noGrp="1"/>
          </p:cNvSpPr>
          <p:nvPr>
            <p:ph type="title"/>
          </p:nvPr>
        </p:nvSpPr>
        <p:spPr/>
        <p:txBody>
          <a:bodyPr/>
          <a:lstStyle/>
          <a:p>
            <a:r>
              <a:rPr lang="fr-CA" dirty="0"/>
              <a:t>Quand la charge de travail n’est plus…normale</a:t>
            </a:r>
            <a:endParaRPr lang="en-CA" dirty="0"/>
          </a:p>
        </p:txBody>
      </p:sp>
      <p:pic>
        <p:nvPicPr>
          <p:cNvPr id="5" name="Image 4">
            <a:hlinkClick r:id="rId3"/>
            <a:extLst>
              <a:ext uri="{FF2B5EF4-FFF2-40B4-BE49-F238E27FC236}">
                <a16:creationId xmlns:a16="http://schemas.microsoft.com/office/drawing/2014/main" id="{5C2898F1-128C-EF06-F016-46E2DA5700EA}"/>
              </a:ext>
            </a:extLst>
          </p:cNvPr>
          <p:cNvPicPr>
            <a:picLocks noChangeAspect="1"/>
          </p:cNvPicPr>
          <p:nvPr/>
        </p:nvPicPr>
        <p:blipFill>
          <a:blip r:embed="rId4"/>
          <a:stretch>
            <a:fillRect/>
          </a:stretch>
        </p:blipFill>
        <p:spPr>
          <a:xfrm>
            <a:off x="2759320" y="1980843"/>
            <a:ext cx="7163037" cy="4573582"/>
          </a:xfrm>
          <a:prstGeom prst="rect">
            <a:avLst/>
          </a:prstGeom>
        </p:spPr>
      </p:pic>
      <p:sp>
        <p:nvSpPr>
          <p:cNvPr id="10" name="ZoneTexte 9">
            <a:extLst>
              <a:ext uri="{FF2B5EF4-FFF2-40B4-BE49-F238E27FC236}">
                <a16:creationId xmlns:a16="http://schemas.microsoft.com/office/drawing/2014/main" id="{4E3CB9D9-37FF-CB0E-9F39-2E3144E7C065}"/>
              </a:ext>
            </a:extLst>
          </p:cNvPr>
          <p:cNvSpPr txBox="1"/>
          <p:nvPr/>
        </p:nvSpPr>
        <p:spPr>
          <a:xfrm>
            <a:off x="10037135" y="5964865"/>
            <a:ext cx="1818167" cy="646331"/>
          </a:xfrm>
          <a:prstGeom prst="rect">
            <a:avLst/>
          </a:prstGeom>
          <a:noFill/>
        </p:spPr>
        <p:txBody>
          <a:bodyPr wrap="square" rtlCol="0">
            <a:spAutoFit/>
          </a:bodyPr>
          <a:lstStyle/>
          <a:p>
            <a:pPr algn="r"/>
            <a:r>
              <a:rPr lang="fr-CA" dirty="0"/>
              <a:t>- Journal Pivot, </a:t>
            </a:r>
          </a:p>
          <a:p>
            <a:pPr algn="r"/>
            <a:r>
              <a:rPr lang="fr-CA" dirty="0"/>
              <a:t>2023</a:t>
            </a:r>
            <a:endParaRPr lang="en-CA" dirty="0"/>
          </a:p>
        </p:txBody>
      </p:sp>
      <p:sp>
        <p:nvSpPr>
          <p:cNvPr id="11" name="ZoneTexte 10">
            <a:extLst>
              <a:ext uri="{FF2B5EF4-FFF2-40B4-BE49-F238E27FC236}">
                <a16:creationId xmlns:a16="http://schemas.microsoft.com/office/drawing/2014/main" id="{B9113E10-6AE5-E139-9ECA-1A5BBE666B99}"/>
              </a:ext>
            </a:extLst>
          </p:cNvPr>
          <p:cNvSpPr txBox="1"/>
          <p:nvPr/>
        </p:nvSpPr>
        <p:spPr>
          <a:xfrm>
            <a:off x="10037135" y="4810702"/>
            <a:ext cx="1892595" cy="1477328"/>
          </a:xfrm>
          <a:prstGeom prst="rect">
            <a:avLst/>
          </a:prstGeom>
          <a:noFill/>
        </p:spPr>
        <p:txBody>
          <a:bodyPr wrap="square" rtlCol="0">
            <a:spAutoFit/>
          </a:bodyPr>
          <a:lstStyle/>
          <a:p>
            <a:r>
              <a:rPr lang="fr-CA" dirty="0"/>
              <a:t>« Un réseau de la santé qui soigne surtout ses statistiques »</a:t>
            </a:r>
          </a:p>
          <a:p>
            <a:endParaRPr lang="en-CA" dirty="0"/>
          </a:p>
        </p:txBody>
      </p:sp>
    </p:spTree>
    <p:extLst>
      <p:ext uri="{BB962C8B-B14F-4D97-AF65-F5344CB8AC3E}">
        <p14:creationId xmlns:p14="http://schemas.microsoft.com/office/powerpoint/2010/main" val="768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63F1B-9518-6B4B-5513-A65325398B0D}"/>
              </a:ext>
            </a:extLst>
          </p:cNvPr>
          <p:cNvSpPr>
            <a:spLocks noGrp="1"/>
          </p:cNvSpPr>
          <p:nvPr>
            <p:ph type="title"/>
          </p:nvPr>
        </p:nvSpPr>
        <p:spPr/>
        <p:txBody>
          <a:bodyPr/>
          <a:lstStyle/>
          <a:p>
            <a:r>
              <a:rPr lang="fr-CA" dirty="0"/>
              <a:t>Cibler la problématique</a:t>
            </a:r>
            <a:endParaRPr lang="en-CA" dirty="0"/>
          </a:p>
        </p:txBody>
      </p:sp>
      <p:graphicFrame>
        <p:nvGraphicFramePr>
          <p:cNvPr id="12" name="Espace réservé du contenu 3">
            <a:extLst>
              <a:ext uri="{FF2B5EF4-FFF2-40B4-BE49-F238E27FC236}">
                <a16:creationId xmlns:a16="http://schemas.microsoft.com/office/drawing/2014/main" id="{578367B5-B984-23DF-2F01-EA743C70D73C}"/>
              </a:ext>
            </a:extLst>
          </p:cNvPr>
          <p:cNvGraphicFramePr>
            <a:graphicFrameLocks noGrp="1"/>
          </p:cNvGraphicFramePr>
          <p:nvPr>
            <p:ph sz="half" idx="2"/>
            <p:extLst>
              <p:ext uri="{D42A27DB-BD31-4B8C-83A1-F6EECF244321}">
                <p14:modId xmlns:p14="http://schemas.microsoft.com/office/powerpoint/2010/main" val="4070976810"/>
              </p:ext>
            </p:extLst>
          </p:nvPr>
        </p:nvGraphicFramePr>
        <p:xfrm>
          <a:off x="5553737" y="1041989"/>
          <a:ext cx="5837199" cy="4515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A40F87EA-43E5-8C4B-4868-8C69860F049A}"/>
              </a:ext>
            </a:extLst>
          </p:cNvPr>
          <p:cNvSpPr txBox="1"/>
          <p:nvPr/>
        </p:nvSpPr>
        <p:spPr>
          <a:xfrm>
            <a:off x="1807535" y="5406038"/>
            <a:ext cx="9048308" cy="1127488"/>
          </a:xfrm>
          <a:prstGeom prst="rect">
            <a:avLst/>
          </a:prstGeom>
          <a:ln w="28575">
            <a:solidFill>
              <a:schemeClr val="tx2"/>
            </a:solidFill>
            <a:extLst>
              <a:ext uri="{C807C97D-BFC1-408E-A445-0C87EB9F89A2}">
                <ask:lineSketchStyleProps xmlns:ask="http://schemas.microsoft.com/office/drawing/2018/sketchyshapes" sd="3063617370">
                  <a:custGeom>
                    <a:avLst/>
                    <a:gdLst>
                      <a:gd name="connsiteX0" fmla="*/ 0 w 10507931"/>
                      <a:gd name="connsiteY0" fmla="*/ 0 h 1058944"/>
                      <a:gd name="connsiteX1" fmla="*/ 10507931 w 10507931"/>
                      <a:gd name="connsiteY1" fmla="*/ 0 h 1058944"/>
                      <a:gd name="connsiteX2" fmla="*/ 10507931 w 10507931"/>
                      <a:gd name="connsiteY2" fmla="*/ 1058944 h 1058944"/>
                      <a:gd name="connsiteX3" fmla="*/ 0 w 10507931"/>
                      <a:gd name="connsiteY3" fmla="*/ 1058944 h 1058944"/>
                      <a:gd name="connsiteX4" fmla="*/ 0 w 10507931"/>
                      <a:gd name="connsiteY4" fmla="*/ 0 h 1058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7931" h="1058944" fill="none" extrusionOk="0">
                        <a:moveTo>
                          <a:pt x="0" y="0"/>
                        </a:moveTo>
                        <a:cubicBezTo>
                          <a:pt x="4261193" y="-43080"/>
                          <a:pt x="6779111" y="-5301"/>
                          <a:pt x="10507931" y="0"/>
                        </a:cubicBezTo>
                        <a:cubicBezTo>
                          <a:pt x="10590548" y="514145"/>
                          <a:pt x="10426326" y="575825"/>
                          <a:pt x="10507931" y="1058944"/>
                        </a:cubicBezTo>
                        <a:cubicBezTo>
                          <a:pt x="7123150" y="937564"/>
                          <a:pt x="4363352" y="929287"/>
                          <a:pt x="0" y="1058944"/>
                        </a:cubicBezTo>
                        <a:cubicBezTo>
                          <a:pt x="-84899" y="620278"/>
                          <a:pt x="94980" y="312005"/>
                          <a:pt x="0" y="0"/>
                        </a:cubicBezTo>
                        <a:close/>
                      </a:path>
                      <a:path w="10507931" h="1058944" stroke="0" extrusionOk="0">
                        <a:moveTo>
                          <a:pt x="0" y="0"/>
                        </a:moveTo>
                        <a:cubicBezTo>
                          <a:pt x="4420136" y="-75654"/>
                          <a:pt x="6969019" y="-85624"/>
                          <a:pt x="10507931" y="0"/>
                        </a:cubicBezTo>
                        <a:cubicBezTo>
                          <a:pt x="10498437" y="410451"/>
                          <a:pt x="10549781" y="947484"/>
                          <a:pt x="10507931" y="1058944"/>
                        </a:cubicBezTo>
                        <a:cubicBezTo>
                          <a:pt x="9044083" y="1154944"/>
                          <a:pt x="2473914" y="1038923"/>
                          <a:pt x="0" y="1058944"/>
                        </a:cubicBezTo>
                        <a:cubicBezTo>
                          <a:pt x="875" y="648200"/>
                          <a:pt x="7643" y="194314"/>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1" algn="ctr">
              <a:lnSpc>
                <a:spcPct val="115000"/>
              </a:lnSpc>
              <a:spcAft>
                <a:spcPts val="800"/>
              </a:spcAft>
            </a:pPr>
            <a:r>
              <a:rPr lang="fr-CA" sz="2400" kern="10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rPr>
              <a:t>Une fois la problématique mieux définie : </a:t>
            </a:r>
          </a:p>
          <a:p>
            <a:pPr lvl="1" algn="ctr">
              <a:spcAft>
                <a:spcPts val="800"/>
              </a:spcAft>
            </a:pPr>
            <a:r>
              <a:rPr lang="fr-CA" sz="2400" kern="10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rPr>
              <a:t>trouver le meilleur levier</a:t>
            </a:r>
            <a:br>
              <a:rPr lang="fr-CA" sz="900" kern="10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rPr>
            </a:br>
            <a:endParaRPr lang="en-CA" sz="900" kern="10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Espace réservé du contenu 7">
            <a:extLst>
              <a:ext uri="{FF2B5EF4-FFF2-40B4-BE49-F238E27FC236}">
                <a16:creationId xmlns:a16="http://schemas.microsoft.com/office/drawing/2014/main" id="{A02C4499-37C2-705C-7615-0A9CAE62AE4E}"/>
              </a:ext>
            </a:extLst>
          </p:cNvPr>
          <p:cNvPicPr>
            <a:picLocks noGrp="1" noChangeAspect="1"/>
          </p:cNvPicPr>
          <p:nvPr>
            <p:ph sz="half" idx="1"/>
          </p:nvPr>
        </p:nvPicPr>
        <p:blipFill>
          <a:blip r:embed="rId8"/>
          <a:stretch>
            <a:fillRect/>
          </a:stretch>
        </p:blipFill>
        <p:spPr>
          <a:xfrm>
            <a:off x="1648546" y="1778823"/>
            <a:ext cx="3295593" cy="2915533"/>
          </a:xfrm>
          <a:prstGeom prst="rect">
            <a:avLst/>
          </a:prstGeom>
        </p:spPr>
      </p:pic>
    </p:spTree>
    <p:extLst>
      <p:ext uri="{BB962C8B-B14F-4D97-AF65-F5344CB8AC3E}">
        <p14:creationId xmlns:p14="http://schemas.microsoft.com/office/powerpoint/2010/main" val="32350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11B4E-0868-7BEB-5D26-E138508C729B}"/>
              </a:ext>
            </a:extLst>
          </p:cNvPr>
          <p:cNvSpPr>
            <a:spLocks noGrp="1"/>
          </p:cNvSpPr>
          <p:nvPr>
            <p:ph type="title"/>
          </p:nvPr>
        </p:nvSpPr>
        <p:spPr/>
        <p:txBody>
          <a:bodyPr anchor="t"/>
          <a:lstStyle/>
          <a:p>
            <a:r>
              <a:rPr lang="fr-CA" dirty="0"/>
              <a:t>Quelques pistes d’action</a:t>
            </a:r>
            <a:endParaRPr lang="en-CA" dirty="0"/>
          </a:p>
        </p:txBody>
      </p:sp>
      <p:sp>
        <p:nvSpPr>
          <p:cNvPr id="3" name="Espace réservé du texte 2">
            <a:extLst>
              <a:ext uri="{FF2B5EF4-FFF2-40B4-BE49-F238E27FC236}">
                <a16:creationId xmlns:a16="http://schemas.microsoft.com/office/drawing/2014/main" id="{4FD462BC-71A4-6141-8867-10D94519F227}"/>
              </a:ext>
            </a:extLst>
          </p:cNvPr>
          <p:cNvSpPr>
            <a:spLocks noGrp="1"/>
          </p:cNvSpPr>
          <p:nvPr>
            <p:ph type="body" idx="1"/>
          </p:nvPr>
        </p:nvSpPr>
        <p:spPr/>
        <p:txBody>
          <a:bodyPr/>
          <a:lstStyle/>
          <a:p>
            <a:r>
              <a:rPr lang="fr-CA" dirty="0"/>
              <a:t>…ou comment prendre le taureau par les cornes</a:t>
            </a:r>
            <a:endParaRPr lang="en-CA" dirty="0"/>
          </a:p>
        </p:txBody>
      </p:sp>
    </p:spTree>
    <p:extLst>
      <p:ext uri="{BB962C8B-B14F-4D97-AF65-F5344CB8AC3E}">
        <p14:creationId xmlns:p14="http://schemas.microsoft.com/office/powerpoint/2010/main" val="3909132714"/>
      </p:ext>
    </p:extLst>
  </p:cSld>
  <p:clrMapOvr>
    <a:masterClrMapping/>
  </p:clrMapOvr>
</p:sld>
</file>

<file path=ppt/theme/theme1.xml><?xml version="1.0" encoding="utf-8"?>
<a:theme xmlns:a="http://schemas.openxmlformats.org/drawingml/2006/main" name="Badg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TM10001106[[fn=Badge]]</Template>
  <TotalTime>1421</TotalTime>
  <Words>2051</Words>
  <Application>Microsoft Office PowerPoint</Application>
  <PresentationFormat>Grand écran</PresentationFormat>
  <Paragraphs>143</Paragraphs>
  <Slides>23</Slides>
  <Notes>23</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1" baseType="lpstr">
      <vt:lpstr>Aptos</vt:lpstr>
      <vt:lpstr>Arial</vt:lpstr>
      <vt:lpstr>Gill Sans MT</vt:lpstr>
      <vt:lpstr>Impact</vt:lpstr>
      <vt:lpstr>Segoe UI</vt:lpstr>
      <vt:lpstr>Times New Roman</vt:lpstr>
      <vt:lpstr>Badge</vt:lpstr>
      <vt:lpstr>Acrobat Document</vt:lpstr>
      <vt:lpstr>Pour en finir avec la surcharge </vt:lpstr>
      <vt:lpstr>Au menu</vt:lpstr>
      <vt:lpstr>Préambule</vt:lpstr>
      <vt:lpstr>Objectif</vt:lpstr>
      <vt:lpstr>La surcharge : où, quand, quoi, comment?</vt:lpstr>
      <vt:lpstr>Quand la charge de travail n’est plus…normale</vt:lpstr>
      <vt:lpstr>Quand la charge de travail n’est plus…normale</vt:lpstr>
      <vt:lpstr>Cibler la problématique</vt:lpstr>
      <vt:lpstr>Quelques pistes d’action</vt:lpstr>
      <vt:lpstr>Différentes avenues</vt:lpstr>
      <vt:lpstr>Relations de travail</vt:lpstr>
      <vt:lpstr>Dans la mire</vt:lpstr>
      <vt:lpstr>Déontologique</vt:lpstr>
      <vt:lpstr>Santé et sécurité au travail (SST)</vt:lpstr>
      <vt:lpstr>Mobilisation / actions politiques</vt:lpstr>
      <vt:lpstr>Comment</vt:lpstr>
      <vt:lpstr>Atelier : mises en situation</vt:lpstr>
      <vt:lpstr>Mise en situation #1</vt:lpstr>
      <vt:lpstr>Mise en situation #2</vt:lpstr>
      <vt:lpstr>Mise en situation #3</vt:lpstr>
      <vt:lpstr>Mise en situation #4</vt:lpstr>
      <vt:lpstr>Mise en situation #5</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Laurence Meunier-Dube (CISSSBSL DPSAPA)</dc:creator>
  <cp:lastModifiedBy>Laurence Meunier-Dube (CISSSBSL DPSAPA)</cp:lastModifiedBy>
  <cp:revision>27</cp:revision>
  <cp:lastPrinted>2024-09-17T13:36:48Z</cp:lastPrinted>
  <dcterms:created xsi:type="dcterms:W3CDTF">2024-09-16T13:34:11Z</dcterms:created>
  <dcterms:modified xsi:type="dcterms:W3CDTF">2024-09-25T18:36:36Z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bea9d4-0926-4e5f-80c9-b8683003a904_Enabled">
    <vt:lpwstr>true</vt:lpwstr>
  </property>
  <property fmtid="{D5CDD505-2E9C-101B-9397-08002B2CF9AE}" pid="3" name="MSIP_Label_d5bea9d4-0926-4e5f-80c9-b8683003a904_SetDate">
    <vt:lpwstr>2024-09-16T14:02:05Z</vt:lpwstr>
  </property>
  <property fmtid="{D5CDD505-2E9C-101B-9397-08002B2CF9AE}" pid="4" name="MSIP_Label_d5bea9d4-0926-4e5f-80c9-b8683003a904_Method">
    <vt:lpwstr>Standard</vt:lpwstr>
  </property>
  <property fmtid="{D5CDD505-2E9C-101B-9397-08002B2CF9AE}" pid="5" name="MSIP_Label_d5bea9d4-0926-4e5f-80c9-b8683003a904_Name">
    <vt:lpwstr>defa4170-0d19-0005-0004-bc88714345d2</vt:lpwstr>
  </property>
  <property fmtid="{D5CDD505-2E9C-101B-9397-08002B2CF9AE}" pid="6" name="MSIP_Label_d5bea9d4-0926-4e5f-80c9-b8683003a904_SiteId">
    <vt:lpwstr>b3f09b76-2e0b-4227-ae89-f79907854dab</vt:lpwstr>
  </property>
  <property fmtid="{D5CDD505-2E9C-101B-9397-08002B2CF9AE}" pid="7" name="MSIP_Label_d5bea9d4-0926-4e5f-80c9-b8683003a904_ActionId">
    <vt:lpwstr>b2f09000-4797-4b2a-b68d-2d8ece2d2168</vt:lpwstr>
  </property>
  <property fmtid="{D5CDD505-2E9C-101B-9397-08002B2CF9AE}" pid="8" name="MSIP_Label_d5bea9d4-0926-4e5f-80c9-b8683003a904_ContentBits">
    <vt:lpwstr>0</vt:lpwstr>
  </property>
</Properties>
</file>