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2" r:id="rId4"/>
  </p:sldMasterIdLst>
  <p:notesMasterIdLst>
    <p:notesMasterId r:id="rId17"/>
  </p:notesMasterIdLst>
  <p:sldIdLst>
    <p:sldId id="256" r:id="rId5"/>
    <p:sldId id="258" r:id="rId6"/>
    <p:sldId id="264" r:id="rId7"/>
    <p:sldId id="259" r:id="rId8"/>
    <p:sldId id="260" r:id="rId9"/>
    <p:sldId id="257" r:id="rId10"/>
    <p:sldId id="262" r:id="rId11"/>
    <p:sldId id="261" r:id="rId12"/>
    <p:sldId id="266" r:id="rId13"/>
    <p:sldId id="263" r:id="rId14"/>
    <p:sldId id="265" r:id="rId15"/>
    <p:sldId id="26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AA14B9-DCE9-9EA8-8257-D00676D4DA51}" v="211" dt="2026-07-15T13:37:47.7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79815" autoAdjust="0"/>
  </p:normalViewPr>
  <p:slideViewPr>
    <p:cSldViewPr snapToGrid="0">
      <p:cViewPr varScale="1">
        <p:scale>
          <a:sx n="95" d="100"/>
          <a:sy n="95" d="100"/>
        </p:scale>
        <p:origin x="163" y="9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6A7CB8-2366-49EC-8D34-8FAE0843C7F3}" type="datetimeFigureOut">
              <a:rPr lang="fr-CA" smtClean="0"/>
              <a:t>2026-07-15</a:t>
            </a:fld>
            <a:endParaRPr lang="fr-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A8AD84-0881-41EF-A310-9A8DD0240231}" type="slidenum">
              <a:rPr lang="fr-CA" smtClean="0"/>
              <a:t>‹N°›</a:t>
            </a:fld>
            <a:endParaRPr lang="fr-CA"/>
          </a:p>
        </p:txBody>
      </p:sp>
    </p:spTree>
    <p:extLst>
      <p:ext uri="{BB962C8B-B14F-4D97-AF65-F5344CB8AC3E}">
        <p14:creationId xmlns:p14="http://schemas.microsoft.com/office/powerpoint/2010/main" val="4292993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8EA8AD84-0881-41EF-A310-9A8DD0240231}" type="slidenum">
              <a:rPr lang="fr-CA" smtClean="0"/>
              <a:t>2</a:t>
            </a:fld>
            <a:endParaRPr lang="fr-CA"/>
          </a:p>
        </p:txBody>
      </p:sp>
    </p:spTree>
    <p:extLst>
      <p:ext uri="{BB962C8B-B14F-4D97-AF65-F5344CB8AC3E}">
        <p14:creationId xmlns:p14="http://schemas.microsoft.com/office/powerpoint/2010/main" val="2750521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8EA8AD84-0881-41EF-A310-9A8DD0240231}" type="slidenum">
              <a:rPr lang="fr-CA" smtClean="0"/>
              <a:t>3</a:t>
            </a:fld>
            <a:endParaRPr lang="fr-CA"/>
          </a:p>
        </p:txBody>
      </p:sp>
    </p:spTree>
    <p:extLst>
      <p:ext uri="{BB962C8B-B14F-4D97-AF65-F5344CB8AC3E}">
        <p14:creationId xmlns:p14="http://schemas.microsoft.com/office/powerpoint/2010/main" val="3541158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8EA8AD84-0881-41EF-A310-9A8DD0240231}" type="slidenum">
              <a:rPr lang="fr-CA" smtClean="0"/>
              <a:t>4</a:t>
            </a:fld>
            <a:endParaRPr lang="fr-CA"/>
          </a:p>
        </p:txBody>
      </p:sp>
    </p:spTree>
    <p:extLst>
      <p:ext uri="{BB962C8B-B14F-4D97-AF65-F5344CB8AC3E}">
        <p14:creationId xmlns:p14="http://schemas.microsoft.com/office/powerpoint/2010/main" val="1649348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8EA8AD84-0881-41EF-A310-9A8DD0240231}" type="slidenum">
              <a:rPr lang="fr-CA" smtClean="0"/>
              <a:t>5</a:t>
            </a:fld>
            <a:endParaRPr lang="fr-CA"/>
          </a:p>
        </p:txBody>
      </p:sp>
    </p:spTree>
    <p:extLst>
      <p:ext uri="{BB962C8B-B14F-4D97-AF65-F5344CB8AC3E}">
        <p14:creationId xmlns:p14="http://schemas.microsoft.com/office/powerpoint/2010/main" val="27082175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8EA8AD84-0881-41EF-A310-9A8DD0240231}" type="slidenum">
              <a:rPr lang="fr-CA" smtClean="0"/>
              <a:t>6</a:t>
            </a:fld>
            <a:endParaRPr lang="fr-CA"/>
          </a:p>
        </p:txBody>
      </p:sp>
    </p:spTree>
    <p:extLst>
      <p:ext uri="{BB962C8B-B14F-4D97-AF65-F5344CB8AC3E}">
        <p14:creationId xmlns:p14="http://schemas.microsoft.com/office/powerpoint/2010/main" val="21309083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8EA8AD84-0881-41EF-A310-9A8DD0240231}" type="slidenum">
              <a:rPr lang="fr-CA" smtClean="0"/>
              <a:t>7</a:t>
            </a:fld>
            <a:endParaRPr lang="fr-CA"/>
          </a:p>
        </p:txBody>
      </p:sp>
    </p:spTree>
    <p:extLst>
      <p:ext uri="{BB962C8B-B14F-4D97-AF65-F5344CB8AC3E}">
        <p14:creationId xmlns:p14="http://schemas.microsoft.com/office/powerpoint/2010/main" val="5931568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8EA8AD84-0881-41EF-A310-9A8DD0240231}" type="slidenum">
              <a:rPr lang="fr-CA" smtClean="0"/>
              <a:t>8</a:t>
            </a:fld>
            <a:endParaRPr lang="fr-CA"/>
          </a:p>
        </p:txBody>
      </p:sp>
    </p:spTree>
    <p:extLst>
      <p:ext uri="{BB962C8B-B14F-4D97-AF65-F5344CB8AC3E}">
        <p14:creationId xmlns:p14="http://schemas.microsoft.com/office/powerpoint/2010/main" val="25567964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Les assemblées de secteur sont convoquées pour discuter de diverses situations ou enjeux réunissant les membres d’un secteur ou titre d’emploi d’un ou plusieurs départements et ou sites.</a:t>
            </a:r>
          </a:p>
        </p:txBody>
      </p:sp>
      <p:sp>
        <p:nvSpPr>
          <p:cNvPr id="4" name="Slide Number Placeholder 3"/>
          <p:cNvSpPr>
            <a:spLocks noGrp="1"/>
          </p:cNvSpPr>
          <p:nvPr>
            <p:ph type="sldNum" sz="quarter" idx="5"/>
          </p:nvPr>
        </p:nvSpPr>
        <p:spPr/>
        <p:txBody>
          <a:bodyPr/>
          <a:lstStyle/>
          <a:p>
            <a:fld id="{8EA8AD84-0881-41EF-A310-9A8DD0240231}" type="slidenum">
              <a:rPr lang="fr-CA" smtClean="0"/>
              <a:t>9</a:t>
            </a:fld>
            <a:endParaRPr lang="fr-CA"/>
          </a:p>
        </p:txBody>
      </p:sp>
    </p:spTree>
    <p:extLst>
      <p:ext uri="{BB962C8B-B14F-4D97-AF65-F5344CB8AC3E}">
        <p14:creationId xmlns:p14="http://schemas.microsoft.com/office/powerpoint/2010/main" val="2703533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fr-FR"/>
              <a:t>Modifiez le style du titre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A75D8DAF-DB89-48FA-94A6-D83A6BBF3D96}" type="datetimeFigureOut">
              <a:rPr lang="fr-CA" smtClean="0"/>
              <a:t>2026-07-15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832992C9-63B1-4408-ADA6-23513017A3CB}" type="slidenum">
              <a:rPr lang="fr-CA" smtClean="0"/>
              <a:t>‹N°›</a:t>
            </a:fld>
            <a:endParaRPr lang="fr-CA"/>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80416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A75D8DAF-DB89-48FA-94A6-D83A6BBF3D96}" type="datetimeFigureOut">
              <a:rPr lang="fr-CA" smtClean="0"/>
              <a:t>2026-07-15</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832992C9-63B1-4408-ADA6-23513017A3CB}" type="slidenum">
              <a:rPr lang="fr-CA" smtClean="0"/>
              <a:t>‹N°›</a:t>
            </a:fld>
            <a:endParaRPr lang="fr-CA"/>
          </a:p>
        </p:txBody>
      </p:sp>
    </p:spTree>
    <p:extLst>
      <p:ext uri="{BB962C8B-B14F-4D97-AF65-F5344CB8AC3E}">
        <p14:creationId xmlns:p14="http://schemas.microsoft.com/office/powerpoint/2010/main" val="3567450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fr-FR"/>
              <a:t>Modifiez le style du titre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75D8DAF-DB89-48FA-94A6-D83A6BBF3D96}" type="datetimeFigureOut">
              <a:rPr lang="fr-CA" smtClean="0"/>
              <a:t>2026-07-15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832992C9-63B1-4408-ADA6-23513017A3CB}" type="slidenum">
              <a:rPr lang="fr-CA" smtClean="0"/>
              <a:t>‹N°›</a:t>
            </a:fld>
            <a:endParaRPr lang="fr-CA"/>
          </a:p>
        </p:txBody>
      </p:sp>
    </p:spTree>
    <p:extLst>
      <p:ext uri="{BB962C8B-B14F-4D97-AF65-F5344CB8AC3E}">
        <p14:creationId xmlns:p14="http://schemas.microsoft.com/office/powerpoint/2010/main" val="16407806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75D8DAF-DB89-48FA-94A6-D83A6BBF3D96}" type="datetimeFigureOut">
              <a:rPr lang="fr-CA" smtClean="0"/>
              <a:t>2026-07-15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832992C9-63B1-4408-ADA6-23513017A3CB}" type="slidenum">
              <a:rPr lang="fr-CA" smtClean="0"/>
              <a:t>‹N°›</a:t>
            </a:fld>
            <a:endParaRPr lang="fr-CA"/>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979333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fr-FR"/>
              <a:t>Modifiez le style du titre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75D8DAF-DB89-48FA-94A6-D83A6BBF3D96}" type="datetimeFigureOut">
              <a:rPr lang="fr-CA" smtClean="0"/>
              <a:t>2026-07-15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832992C9-63B1-4408-ADA6-23513017A3CB}" type="slidenum">
              <a:rPr lang="fr-CA" smtClean="0"/>
              <a:t>‹N°›</a:t>
            </a:fld>
            <a:endParaRPr lang="fr-CA"/>
          </a:p>
        </p:txBody>
      </p:sp>
    </p:spTree>
    <p:extLst>
      <p:ext uri="{BB962C8B-B14F-4D97-AF65-F5344CB8AC3E}">
        <p14:creationId xmlns:p14="http://schemas.microsoft.com/office/powerpoint/2010/main" val="27674077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75D8DAF-DB89-48FA-94A6-D83A6BBF3D96}" type="datetimeFigureOut">
              <a:rPr lang="fr-CA" smtClean="0"/>
              <a:t>2026-07-15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832992C9-63B1-4408-ADA6-23513017A3CB}" type="slidenum">
              <a:rPr lang="fr-CA" smtClean="0"/>
              <a:t>‹N°›</a:t>
            </a:fld>
            <a:endParaRPr lang="fr-CA"/>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550774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fr-FR"/>
              <a:t>Modifiez le style du titre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75D8DAF-DB89-48FA-94A6-D83A6BBF3D96}" type="datetimeFigureOut">
              <a:rPr lang="fr-CA" smtClean="0"/>
              <a:t>2026-07-15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832992C9-63B1-4408-ADA6-23513017A3CB}" type="slidenum">
              <a:rPr lang="fr-CA" smtClean="0"/>
              <a:t>‹N°›</a:t>
            </a:fld>
            <a:endParaRPr lang="fr-CA"/>
          </a:p>
        </p:txBody>
      </p:sp>
    </p:spTree>
    <p:extLst>
      <p:ext uri="{BB962C8B-B14F-4D97-AF65-F5344CB8AC3E}">
        <p14:creationId xmlns:p14="http://schemas.microsoft.com/office/powerpoint/2010/main" val="30501560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75D8DAF-DB89-48FA-94A6-D83A6BBF3D96}" type="datetimeFigureOut">
              <a:rPr lang="fr-CA" smtClean="0"/>
              <a:t>2026-07-15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832992C9-63B1-4408-ADA6-23513017A3CB}" type="slidenum">
              <a:rPr lang="fr-CA" smtClean="0"/>
              <a:t>‹N°›</a:t>
            </a:fld>
            <a:endParaRPr lang="fr-CA"/>
          </a:p>
        </p:txBody>
      </p:sp>
    </p:spTree>
    <p:extLst>
      <p:ext uri="{BB962C8B-B14F-4D97-AF65-F5344CB8AC3E}">
        <p14:creationId xmlns:p14="http://schemas.microsoft.com/office/powerpoint/2010/main" val="34392823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75D8DAF-DB89-48FA-94A6-D83A6BBF3D96}" type="datetimeFigureOut">
              <a:rPr lang="fr-CA" smtClean="0"/>
              <a:t>2026-07-15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832992C9-63B1-4408-ADA6-23513017A3CB}" type="slidenum">
              <a:rPr lang="fr-CA" smtClean="0"/>
              <a:t>‹N°›</a:t>
            </a:fld>
            <a:endParaRPr lang="fr-CA"/>
          </a:p>
        </p:txBody>
      </p:sp>
    </p:spTree>
    <p:extLst>
      <p:ext uri="{BB962C8B-B14F-4D97-AF65-F5344CB8AC3E}">
        <p14:creationId xmlns:p14="http://schemas.microsoft.com/office/powerpoint/2010/main" val="3328038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75D8DAF-DB89-48FA-94A6-D83A6BBF3D96}" type="datetimeFigureOut">
              <a:rPr lang="fr-CA" smtClean="0"/>
              <a:t>2026-07-15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832992C9-63B1-4408-ADA6-23513017A3CB}" type="slidenum">
              <a:rPr lang="fr-CA" smtClean="0"/>
              <a:t>‹N°›</a:t>
            </a:fld>
            <a:endParaRPr lang="fr-CA"/>
          </a:p>
        </p:txBody>
      </p:sp>
    </p:spTree>
    <p:extLst>
      <p:ext uri="{BB962C8B-B14F-4D97-AF65-F5344CB8AC3E}">
        <p14:creationId xmlns:p14="http://schemas.microsoft.com/office/powerpoint/2010/main" val="1527325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fr-FR"/>
              <a:t>Modifiez le style du titre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75D8DAF-DB89-48FA-94A6-D83A6BBF3D96}" type="datetimeFigureOut">
              <a:rPr lang="fr-CA" smtClean="0"/>
              <a:t>2026-07-15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832992C9-63B1-4408-ADA6-23513017A3CB}" type="slidenum">
              <a:rPr lang="fr-CA" smtClean="0"/>
              <a:t>‹N°›</a:t>
            </a:fld>
            <a:endParaRPr lang="fr-CA"/>
          </a:p>
        </p:txBody>
      </p:sp>
    </p:spTree>
    <p:extLst>
      <p:ext uri="{BB962C8B-B14F-4D97-AF65-F5344CB8AC3E}">
        <p14:creationId xmlns:p14="http://schemas.microsoft.com/office/powerpoint/2010/main" val="477481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75D8DAF-DB89-48FA-94A6-D83A6BBF3D96}" type="datetimeFigureOut">
              <a:rPr lang="fr-CA" smtClean="0"/>
              <a:t>2026-07-15</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832992C9-63B1-4408-ADA6-23513017A3CB}" type="slidenum">
              <a:rPr lang="fr-CA" smtClean="0"/>
              <a:t>‹N°›</a:t>
            </a:fld>
            <a:endParaRPr lang="fr-CA"/>
          </a:p>
        </p:txBody>
      </p:sp>
    </p:spTree>
    <p:extLst>
      <p:ext uri="{BB962C8B-B14F-4D97-AF65-F5344CB8AC3E}">
        <p14:creationId xmlns:p14="http://schemas.microsoft.com/office/powerpoint/2010/main" val="4095303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75D8DAF-DB89-48FA-94A6-D83A6BBF3D96}" type="datetimeFigureOut">
              <a:rPr lang="fr-CA" smtClean="0"/>
              <a:t>2026-07-15</a:t>
            </a:fld>
            <a:endParaRPr lang="fr-CA"/>
          </a:p>
        </p:txBody>
      </p:sp>
      <p:sp>
        <p:nvSpPr>
          <p:cNvPr id="8" name="Footer Placeholder 7"/>
          <p:cNvSpPr>
            <a:spLocks noGrp="1"/>
          </p:cNvSpPr>
          <p:nvPr>
            <p:ph type="ftr" sz="quarter" idx="11"/>
          </p:nvPr>
        </p:nvSpPr>
        <p:spPr/>
        <p:txBody>
          <a:bodyPr/>
          <a:lstStyle/>
          <a:p>
            <a:endParaRPr lang="fr-CA"/>
          </a:p>
        </p:txBody>
      </p:sp>
      <p:sp>
        <p:nvSpPr>
          <p:cNvPr id="9" name="Slide Number Placeholder 8"/>
          <p:cNvSpPr>
            <a:spLocks noGrp="1"/>
          </p:cNvSpPr>
          <p:nvPr>
            <p:ph type="sldNum" sz="quarter" idx="12"/>
          </p:nvPr>
        </p:nvSpPr>
        <p:spPr/>
        <p:txBody>
          <a:bodyPr/>
          <a:lstStyle/>
          <a:p>
            <a:fld id="{832992C9-63B1-4408-ADA6-23513017A3CB}" type="slidenum">
              <a:rPr lang="fr-CA" smtClean="0"/>
              <a:t>‹N°›</a:t>
            </a:fld>
            <a:endParaRPr lang="fr-CA"/>
          </a:p>
        </p:txBody>
      </p:sp>
    </p:spTree>
    <p:extLst>
      <p:ext uri="{BB962C8B-B14F-4D97-AF65-F5344CB8AC3E}">
        <p14:creationId xmlns:p14="http://schemas.microsoft.com/office/powerpoint/2010/main" val="3850341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A75D8DAF-DB89-48FA-94A6-D83A6BBF3D96}" type="datetimeFigureOut">
              <a:rPr lang="fr-CA" smtClean="0"/>
              <a:t>2026-07-15</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832992C9-63B1-4408-ADA6-23513017A3CB}" type="slidenum">
              <a:rPr lang="fr-CA" smtClean="0"/>
              <a:t>‹N°›</a:t>
            </a:fld>
            <a:endParaRPr lang="fr-CA"/>
          </a:p>
        </p:txBody>
      </p:sp>
    </p:spTree>
    <p:extLst>
      <p:ext uri="{BB962C8B-B14F-4D97-AF65-F5344CB8AC3E}">
        <p14:creationId xmlns:p14="http://schemas.microsoft.com/office/powerpoint/2010/main" val="1793396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5D8DAF-DB89-48FA-94A6-D83A6BBF3D96}" type="datetimeFigureOut">
              <a:rPr lang="fr-CA" smtClean="0"/>
              <a:t>2026-07-15</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832992C9-63B1-4408-ADA6-23513017A3CB}" type="slidenum">
              <a:rPr lang="fr-CA" smtClean="0"/>
              <a:t>‹N°›</a:t>
            </a:fld>
            <a:endParaRPr lang="fr-CA"/>
          </a:p>
        </p:txBody>
      </p:sp>
    </p:spTree>
    <p:extLst>
      <p:ext uri="{BB962C8B-B14F-4D97-AF65-F5344CB8AC3E}">
        <p14:creationId xmlns:p14="http://schemas.microsoft.com/office/powerpoint/2010/main" val="3828436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75D8DAF-DB89-48FA-94A6-D83A6BBF3D96}" type="datetimeFigureOut">
              <a:rPr lang="fr-CA" smtClean="0"/>
              <a:t>2026-07-15</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832992C9-63B1-4408-ADA6-23513017A3CB}" type="slidenum">
              <a:rPr lang="fr-CA" smtClean="0"/>
              <a:t>‹N°›</a:t>
            </a:fld>
            <a:endParaRPr lang="fr-CA"/>
          </a:p>
        </p:txBody>
      </p:sp>
    </p:spTree>
    <p:extLst>
      <p:ext uri="{BB962C8B-B14F-4D97-AF65-F5344CB8AC3E}">
        <p14:creationId xmlns:p14="http://schemas.microsoft.com/office/powerpoint/2010/main" val="120211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fr-FR"/>
              <a:t>Modifiez le style du titre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75D8DAF-DB89-48FA-94A6-D83A6BBF3D96}" type="datetimeFigureOut">
              <a:rPr lang="fr-CA" smtClean="0"/>
              <a:t>2026-07-15</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832992C9-63B1-4408-ADA6-23513017A3CB}" type="slidenum">
              <a:rPr lang="fr-CA" smtClean="0"/>
              <a:t>‹N°›</a:t>
            </a:fld>
            <a:endParaRPr lang="fr-CA"/>
          </a:p>
        </p:txBody>
      </p:sp>
    </p:spTree>
    <p:extLst>
      <p:ext uri="{BB962C8B-B14F-4D97-AF65-F5344CB8AC3E}">
        <p14:creationId xmlns:p14="http://schemas.microsoft.com/office/powerpoint/2010/main" val="220815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A75D8DAF-DB89-48FA-94A6-D83A6BBF3D96}" type="datetimeFigureOut">
              <a:rPr lang="fr-CA" smtClean="0"/>
              <a:t>2026-07-15</a:t>
            </a:fld>
            <a:endParaRPr lang="fr-CA"/>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fr-CA"/>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832992C9-63B1-4408-ADA6-23513017A3CB}" type="slidenum">
              <a:rPr lang="fr-CA" smtClean="0"/>
              <a:t>‹N°›</a:t>
            </a:fld>
            <a:endParaRPr lang="fr-CA"/>
          </a:p>
        </p:txBody>
      </p:sp>
    </p:spTree>
    <p:extLst>
      <p:ext uri="{BB962C8B-B14F-4D97-AF65-F5344CB8AC3E}">
        <p14:creationId xmlns:p14="http://schemas.microsoft.com/office/powerpoint/2010/main" val="2153761444"/>
      </p:ext>
    </p:extLst>
  </p:cSld>
  <p:clrMap bg1="dk1" tx1="lt1" bg2="dk2" tx2="lt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 id="2147483894" r:id="rId12"/>
    <p:sldLayoutId id="2147483895" r:id="rId13"/>
    <p:sldLayoutId id="2147483896" r:id="rId14"/>
    <p:sldLayoutId id="2147483897" r:id="rId15"/>
    <p:sldLayoutId id="2147483898" r:id="rId16"/>
    <p:sldLayoutId id="214748389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D771E-2D38-592F-2419-8F5976B767B6}"/>
              </a:ext>
            </a:extLst>
          </p:cNvPr>
          <p:cNvSpPr>
            <a:spLocks noGrp="1"/>
          </p:cNvSpPr>
          <p:nvPr>
            <p:ph type="ctrTitle"/>
          </p:nvPr>
        </p:nvSpPr>
        <p:spPr>
          <a:xfrm>
            <a:off x="214854" y="3516629"/>
            <a:ext cx="11858957" cy="1032259"/>
          </a:xfrm>
        </p:spPr>
        <p:txBody>
          <a:bodyPr>
            <a:normAutofit/>
          </a:bodyPr>
          <a:lstStyle/>
          <a:p>
            <a:pPr algn="ctr"/>
            <a:r>
              <a:rPr lang="fr-CA" b="1" dirty="0"/>
              <a:t>Bienvenue</a:t>
            </a:r>
            <a:r>
              <a:rPr lang="fr-CA" sz="4800" b="1" dirty="0"/>
              <a:t> à l’</a:t>
            </a:r>
            <a:r>
              <a:rPr lang="fr-CA" sz="4800" b="1" dirty="0" err="1"/>
              <a:t>apts</a:t>
            </a:r>
            <a:endParaRPr lang="fr-CA" sz="4800" b="1" dirty="0"/>
          </a:p>
        </p:txBody>
      </p:sp>
      <p:sp>
        <p:nvSpPr>
          <p:cNvPr id="3" name="Subtitle 2">
            <a:extLst>
              <a:ext uri="{FF2B5EF4-FFF2-40B4-BE49-F238E27FC236}">
                <a16:creationId xmlns:a16="http://schemas.microsoft.com/office/drawing/2014/main" id="{8B061E98-24F7-1AA7-2AD1-5F1DBBC71ED0}"/>
              </a:ext>
            </a:extLst>
          </p:cNvPr>
          <p:cNvSpPr>
            <a:spLocks noGrp="1"/>
          </p:cNvSpPr>
          <p:nvPr>
            <p:ph type="subTitle" idx="1"/>
          </p:nvPr>
        </p:nvSpPr>
        <p:spPr>
          <a:xfrm>
            <a:off x="1371600" y="2830829"/>
            <a:ext cx="9448800" cy="685800"/>
          </a:xfrm>
        </p:spPr>
        <p:txBody>
          <a:bodyPr>
            <a:normAutofit/>
          </a:bodyPr>
          <a:lstStyle/>
          <a:p>
            <a:pPr algn="ctr"/>
            <a:r>
              <a:rPr lang="fr-CA" sz="3600" b="1" dirty="0">
                <a:latin typeface="+mj-lt"/>
              </a:rPr>
              <a:t> </a:t>
            </a:r>
          </a:p>
        </p:txBody>
      </p:sp>
      <p:pic>
        <p:nvPicPr>
          <p:cNvPr id="5" name="Image 4" descr="Une image contenant logo, Police, Graphique, texte&#10;&#10;Description générée automatiquement">
            <a:extLst>
              <a:ext uri="{FF2B5EF4-FFF2-40B4-BE49-F238E27FC236}">
                <a16:creationId xmlns:a16="http://schemas.microsoft.com/office/drawing/2014/main" id="{E560DA86-E296-6758-9936-572A24360D89}"/>
              </a:ext>
            </a:extLst>
          </p:cNvPr>
          <p:cNvPicPr>
            <a:picLocks noChangeAspect="1"/>
          </p:cNvPicPr>
          <p:nvPr/>
        </p:nvPicPr>
        <p:blipFill rotWithShape="1">
          <a:blip r:embed="rId2">
            <a:extLst>
              <a:ext uri="{28A0092B-C50C-407E-A947-70E740481C1C}">
                <a14:useLocalDpi xmlns:a14="http://schemas.microsoft.com/office/drawing/2010/main" val="0"/>
              </a:ext>
            </a:extLst>
          </a:blip>
          <a:srcRect r="95339" b="93557"/>
          <a:stretch/>
        </p:blipFill>
        <p:spPr>
          <a:xfrm>
            <a:off x="336679" y="-382556"/>
            <a:ext cx="148512" cy="158621"/>
          </a:xfrm>
          <a:prstGeom prst="rect">
            <a:avLst/>
          </a:prstGeom>
        </p:spPr>
      </p:pic>
      <p:pic>
        <p:nvPicPr>
          <p:cNvPr id="10" name="Image 9" descr="Une image contenant Police, texte, Graphique, logo&#10;&#10;Description générée automatiquement">
            <a:extLst>
              <a:ext uri="{FF2B5EF4-FFF2-40B4-BE49-F238E27FC236}">
                <a16:creationId xmlns:a16="http://schemas.microsoft.com/office/drawing/2014/main" id="{5ABD82F4-E797-595D-A7C7-1AE9594501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9232" y="214352"/>
            <a:ext cx="4273535" cy="3302277"/>
          </a:xfrm>
          <a:prstGeom prst="rect">
            <a:avLst/>
          </a:prstGeom>
        </p:spPr>
      </p:pic>
    </p:spTree>
    <p:extLst>
      <p:ext uri="{BB962C8B-B14F-4D97-AF65-F5344CB8AC3E}">
        <p14:creationId xmlns:p14="http://schemas.microsoft.com/office/powerpoint/2010/main" val="31259927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8CB90C3-9DF2-9DF6-C347-FEB6E159FFCB}"/>
              </a:ext>
            </a:extLst>
          </p:cNvPr>
          <p:cNvSpPr txBox="1"/>
          <p:nvPr/>
        </p:nvSpPr>
        <p:spPr>
          <a:xfrm>
            <a:off x="695325" y="1579612"/>
            <a:ext cx="7391400" cy="369332"/>
          </a:xfrm>
          <a:prstGeom prst="rect">
            <a:avLst/>
          </a:prstGeom>
          <a:noFill/>
        </p:spPr>
        <p:txBody>
          <a:bodyPr wrap="square" lIns="91440" tIns="45720" rIns="91440" bIns="45720" rtlCol="0" anchor="t">
            <a:spAutoFit/>
          </a:bodyPr>
          <a:lstStyle/>
          <a:p>
            <a:r>
              <a:rPr lang="fr-CA" b="1">
                <a:solidFill>
                  <a:schemeClr val="accent1">
                    <a:lumMod val="75000"/>
                  </a:schemeClr>
                </a:solidFill>
              </a:rPr>
              <a:t>Environ 70 membres sur tout la Côte Nord répartis sur 8 sites</a:t>
            </a:r>
          </a:p>
        </p:txBody>
      </p:sp>
      <p:pic>
        <p:nvPicPr>
          <p:cNvPr id="6" name="Image 5" descr="Une image contenant Police, texte, Graphique, logo&#10;&#10;Description générée automatiquement">
            <a:extLst>
              <a:ext uri="{FF2B5EF4-FFF2-40B4-BE49-F238E27FC236}">
                <a16:creationId xmlns:a16="http://schemas.microsoft.com/office/drawing/2014/main" id="{9835EFBC-32AE-650D-11A2-F5EADF186F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06" y="0"/>
            <a:ext cx="1889724" cy="1460241"/>
          </a:xfrm>
          <a:prstGeom prst="rect">
            <a:avLst/>
          </a:prstGeom>
        </p:spPr>
      </p:pic>
      <p:sp>
        <p:nvSpPr>
          <p:cNvPr id="8" name="ZoneTexte 7">
            <a:extLst>
              <a:ext uri="{FF2B5EF4-FFF2-40B4-BE49-F238E27FC236}">
                <a16:creationId xmlns:a16="http://schemas.microsoft.com/office/drawing/2014/main" id="{44621942-36AD-CE31-4E25-62E82E9D25DA}"/>
              </a:ext>
            </a:extLst>
          </p:cNvPr>
          <p:cNvSpPr txBox="1"/>
          <p:nvPr/>
        </p:nvSpPr>
        <p:spPr>
          <a:xfrm>
            <a:off x="2073883" y="405166"/>
            <a:ext cx="10119153" cy="646331"/>
          </a:xfrm>
          <a:prstGeom prst="rect">
            <a:avLst/>
          </a:prstGeom>
          <a:noFill/>
        </p:spPr>
        <p:txBody>
          <a:bodyPr wrap="square" lIns="91440" tIns="45720" rIns="91440" bIns="45720" anchor="t">
            <a:spAutoFit/>
          </a:bodyPr>
          <a:lstStyle/>
          <a:p>
            <a:r>
              <a:rPr lang="fr-CA" b="1"/>
              <a:t>PALIER LOCAL</a:t>
            </a:r>
            <a:endParaRPr lang="fr-CA"/>
          </a:p>
          <a:p>
            <a:r>
              <a:rPr lang="fr-CA" b="1"/>
              <a:t>Saguenay-Lac-Saint-Jean Côte Nord Laboratoires</a:t>
            </a:r>
            <a:endParaRPr lang="fr-CA"/>
          </a:p>
        </p:txBody>
      </p:sp>
      <p:sp>
        <p:nvSpPr>
          <p:cNvPr id="11" name="ZoneTexte 10">
            <a:extLst>
              <a:ext uri="{FF2B5EF4-FFF2-40B4-BE49-F238E27FC236}">
                <a16:creationId xmlns:a16="http://schemas.microsoft.com/office/drawing/2014/main" id="{C8249B1D-ADBF-BABD-CB54-196559E2C92C}"/>
              </a:ext>
            </a:extLst>
          </p:cNvPr>
          <p:cNvSpPr txBox="1"/>
          <p:nvPr/>
        </p:nvSpPr>
        <p:spPr>
          <a:xfrm>
            <a:off x="1188811" y="1717292"/>
            <a:ext cx="8465452" cy="1754326"/>
          </a:xfrm>
          <a:prstGeom prst="rect">
            <a:avLst/>
          </a:prstGeom>
          <a:noFill/>
        </p:spPr>
        <p:txBody>
          <a:bodyPr wrap="square" lIns="91440" tIns="45720" rIns="91440" bIns="45720" anchor="t">
            <a:spAutoFit/>
          </a:bodyPr>
          <a:lstStyle/>
          <a:p>
            <a:pPr algn="just"/>
            <a:endParaRPr lang="fr-CA" b="1" dirty="0">
              <a:solidFill>
                <a:schemeClr val="accent1">
                  <a:lumMod val="75000"/>
                </a:schemeClr>
              </a:solidFill>
            </a:endParaRPr>
          </a:p>
          <a:p>
            <a:pPr algn="just"/>
            <a:r>
              <a:rPr lang="fr-CA" b="1">
                <a:solidFill>
                  <a:schemeClr val="accent1">
                    <a:lumMod val="75000"/>
                  </a:schemeClr>
                </a:solidFill>
              </a:rPr>
              <a:t>Nord: </a:t>
            </a:r>
            <a:r>
              <a:rPr lang="fr-CA" dirty="0"/>
              <a:t>Blanc-Sablon et Fermont</a:t>
            </a:r>
            <a:endParaRPr lang="fr-CA">
              <a:solidFill>
                <a:schemeClr val="accent1">
                  <a:lumMod val="75000"/>
                </a:schemeClr>
              </a:solidFill>
            </a:endParaRPr>
          </a:p>
          <a:p>
            <a:pPr algn="just"/>
            <a:endParaRPr lang="fr-CA" dirty="0">
              <a:solidFill>
                <a:schemeClr val="accent1">
                  <a:lumMod val="75000"/>
                </a:schemeClr>
              </a:solidFill>
            </a:endParaRPr>
          </a:p>
          <a:p>
            <a:pPr algn="just"/>
            <a:r>
              <a:rPr lang="fr-CA" b="1" dirty="0">
                <a:solidFill>
                  <a:schemeClr val="accent1">
                    <a:lumMod val="75000"/>
                  </a:schemeClr>
                </a:solidFill>
              </a:rPr>
              <a:t>Ouest: </a:t>
            </a:r>
            <a:r>
              <a:rPr lang="fr-CA" dirty="0"/>
              <a:t>Les </a:t>
            </a:r>
            <a:r>
              <a:rPr lang="fr-CA" dirty="0" err="1"/>
              <a:t>Escoumins</a:t>
            </a:r>
            <a:r>
              <a:rPr lang="fr-CA" dirty="0"/>
              <a:t>, Forestville et Baie-Comeau</a:t>
            </a:r>
            <a:endParaRPr lang="fr-CA" dirty="0">
              <a:solidFill>
                <a:schemeClr val="accent1">
                  <a:lumMod val="75000"/>
                </a:schemeClr>
              </a:solidFill>
            </a:endParaRPr>
          </a:p>
          <a:p>
            <a:pPr algn="just"/>
            <a:endParaRPr lang="fr-CA" dirty="0">
              <a:solidFill>
                <a:schemeClr val="bg2">
                  <a:lumMod val="75000"/>
                </a:schemeClr>
              </a:solidFill>
            </a:endParaRPr>
          </a:p>
          <a:p>
            <a:pPr algn="just"/>
            <a:r>
              <a:rPr lang="fr-CA" b="1" dirty="0">
                <a:solidFill>
                  <a:schemeClr val="bg2">
                    <a:lumMod val="75000"/>
                  </a:schemeClr>
                </a:solidFill>
              </a:rPr>
              <a:t>Est</a:t>
            </a:r>
            <a:r>
              <a:rPr lang="fr-CA" b="1" dirty="0">
                <a:solidFill>
                  <a:schemeClr val="accent1">
                    <a:lumMod val="75000"/>
                  </a:schemeClr>
                </a:solidFill>
              </a:rPr>
              <a:t>: </a:t>
            </a:r>
            <a:r>
              <a:rPr lang="fr-CA" dirty="0"/>
              <a:t>Port-Cartier, Sept-Îles et Havre St-Pierre</a:t>
            </a:r>
            <a:r>
              <a:rPr lang="fr-FR" dirty="0"/>
              <a:t> </a:t>
            </a:r>
          </a:p>
        </p:txBody>
      </p:sp>
      <p:sp>
        <p:nvSpPr>
          <p:cNvPr id="13" name="ZoneTexte 12">
            <a:extLst>
              <a:ext uri="{FF2B5EF4-FFF2-40B4-BE49-F238E27FC236}">
                <a16:creationId xmlns:a16="http://schemas.microsoft.com/office/drawing/2014/main" id="{EF80AA61-0A63-F9A2-54A9-A4D7FEA6A6D5}"/>
              </a:ext>
            </a:extLst>
          </p:cNvPr>
          <p:cNvSpPr txBox="1"/>
          <p:nvPr/>
        </p:nvSpPr>
        <p:spPr>
          <a:xfrm>
            <a:off x="695325" y="3561073"/>
            <a:ext cx="10722092" cy="2031325"/>
          </a:xfrm>
          <a:prstGeom prst="rect">
            <a:avLst/>
          </a:prstGeom>
          <a:noFill/>
        </p:spPr>
        <p:txBody>
          <a:bodyPr wrap="square">
            <a:spAutoFit/>
          </a:bodyPr>
          <a:lstStyle/>
          <a:p>
            <a:r>
              <a:rPr lang="fr-CA" b="1" dirty="0">
                <a:solidFill>
                  <a:schemeClr val="bg2">
                    <a:lumMod val="75000"/>
                  </a:schemeClr>
                </a:solidFill>
              </a:rPr>
              <a:t>PRINCIPAUX SERVICES OFFERTS: </a:t>
            </a:r>
          </a:p>
          <a:p>
            <a:pPr marL="800100" lvl="1" indent="-342900">
              <a:buFont typeface="Arial" panose="020B0604020202020204" pitchFamily="34" charset="0"/>
              <a:buChar char="•"/>
            </a:pPr>
            <a:r>
              <a:rPr lang="fr-FR" dirty="0"/>
              <a:t>Assurer l’application intégrale des conventions collectives;</a:t>
            </a:r>
            <a:endParaRPr lang="fr-CA" dirty="0"/>
          </a:p>
          <a:p>
            <a:pPr marL="800100" lvl="1" indent="-342900">
              <a:buFont typeface="Arial" panose="020B0604020202020204" pitchFamily="34" charset="0"/>
              <a:buChar char="•"/>
            </a:pPr>
            <a:r>
              <a:rPr lang="fr-FR" dirty="0"/>
              <a:t>Comité de relations professionnelles (CRP) et de griefs (CRG);</a:t>
            </a:r>
            <a:endParaRPr lang="fr-CA" dirty="0"/>
          </a:p>
          <a:p>
            <a:pPr marL="800100" lvl="1" indent="-342900">
              <a:buFont typeface="Arial" panose="020B0604020202020204" pitchFamily="34" charset="0"/>
              <a:buChar char="•"/>
            </a:pPr>
            <a:r>
              <a:rPr lang="fr-CA" dirty="0"/>
              <a:t>Griefs et arbitrages;</a:t>
            </a:r>
          </a:p>
          <a:p>
            <a:pPr marL="800100" lvl="1" indent="-342900">
              <a:buFont typeface="Arial" panose="020B0604020202020204" pitchFamily="34" charset="0"/>
              <a:buChar char="•"/>
            </a:pPr>
            <a:r>
              <a:rPr lang="fr-FR" dirty="0"/>
              <a:t>Un régime de négociation continue;</a:t>
            </a:r>
          </a:p>
          <a:p>
            <a:pPr marL="800100" lvl="1" indent="-342900">
              <a:buFont typeface="Arial" panose="020B0604020202020204" pitchFamily="34" charset="0"/>
              <a:buChar char="•"/>
            </a:pPr>
            <a:r>
              <a:rPr lang="fr-FR" dirty="0"/>
              <a:t>Assure la représentation juste et équitable de chacun de ses membres à tous les niveaux</a:t>
            </a:r>
            <a:endParaRPr lang="fr-CA" dirty="0"/>
          </a:p>
        </p:txBody>
      </p:sp>
    </p:spTree>
    <p:extLst>
      <p:ext uri="{BB962C8B-B14F-4D97-AF65-F5344CB8AC3E}">
        <p14:creationId xmlns:p14="http://schemas.microsoft.com/office/powerpoint/2010/main" val="3853990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8016E3-B05E-EFF9-FEB8-4141CF5A98D3}"/>
              </a:ext>
            </a:extLst>
          </p:cNvPr>
          <p:cNvSpPr txBox="1"/>
          <p:nvPr/>
        </p:nvSpPr>
        <p:spPr>
          <a:xfrm>
            <a:off x="582423" y="1460241"/>
            <a:ext cx="10725150" cy="3031599"/>
          </a:xfrm>
          <a:prstGeom prst="rect">
            <a:avLst/>
          </a:prstGeom>
          <a:noFill/>
        </p:spPr>
        <p:txBody>
          <a:bodyPr wrap="square" lIns="91440" tIns="45720" rIns="91440" bIns="45720" rtlCol="0" anchor="t">
            <a:spAutoFit/>
          </a:bodyPr>
          <a:lstStyle/>
          <a:p>
            <a:endParaRPr lang="fr-CA" sz="1100" dirty="0"/>
          </a:p>
          <a:p>
            <a:r>
              <a:rPr lang="fr-CA" b="1" dirty="0">
                <a:solidFill>
                  <a:schemeClr val="bg2">
                    <a:lumMod val="75000"/>
                  </a:schemeClr>
                </a:solidFill>
              </a:rPr>
              <a:t>APPLICATION DES SERVICES:</a:t>
            </a:r>
          </a:p>
          <a:p>
            <a:endParaRPr lang="fr-CA" b="1" dirty="0"/>
          </a:p>
          <a:p>
            <a:pPr marL="800100" lvl="1" indent="-342900">
              <a:buFont typeface="Arial" panose="020B0604020202020204" pitchFamily="34" charset="0"/>
              <a:buChar char="•"/>
            </a:pPr>
            <a:r>
              <a:rPr lang="fr-CA" dirty="0"/>
              <a:t>Les élus.es locaux agissent comme </a:t>
            </a:r>
            <a:r>
              <a:rPr lang="fr-CA"/>
              <a:t>personne contact entre les membres et les </a:t>
            </a:r>
            <a:r>
              <a:rPr lang="fr-CA" err="1"/>
              <a:t>conseillers.ères</a:t>
            </a:r>
            <a:r>
              <a:rPr lang="fr-CA"/>
              <a:t> </a:t>
            </a:r>
            <a:r>
              <a:rPr lang="fr-CA" err="1"/>
              <a:t>syndicaux.ales</a:t>
            </a:r>
            <a:r>
              <a:rPr lang="fr-CA" dirty="0"/>
              <a:t>;</a:t>
            </a:r>
          </a:p>
          <a:p>
            <a:pPr lvl="1"/>
            <a:endParaRPr lang="fr-CA" dirty="0"/>
          </a:p>
          <a:p>
            <a:pPr marL="800100" lvl="1" indent="-342900">
              <a:buFont typeface="Arial" panose="020B0604020202020204" pitchFamily="34" charset="0"/>
              <a:buChar char="•"/>
            </a:pPr>
            <a:r>
              <a:rPr lang="fr-CA" dirty="0"/>
              <a:t>Les </a:t>
            </a:r>
            <a:r>
              <a:rPr lang="fr-CA" dirty="0" err="1"/>
              <a:t>conseillers.ères</a:t>
            </a:r>
            <a:r>
              <a:rPr lang="fr-CA" dirty="0"/>
              <a:t> sont les </a:t>
            </a:r>
            <a:r>
              <a:rPr lang="fr-CA" dirty="0" err="1"/>
              <a:t>gardiens.nes</a:t>
            </a:r>
            <a:r>
              <a:rPr lang="fr-CA" dirty="0"/>
              <a:t> ultimes de la convention collective;</a:t>
            </a:r>
          </a:p>
          <a:p>
            <a:pPr lvl="1"/>
            <a:endParaRPr lang="fr-CA" dirty="0"/>
          </a:p>
          <a:p>
            <a:pPr marL="800100" lvl="1" indent="-342900">
              <a:buFont typeface="Arial" panose="020B0604020202020204" pitchFamily="34" charset="0"/>
              <a:buChar char="•"/>
            </a:pPr>
            <a:r>
              <a:rPr lang="fr-CA" dirty="0"/>
              <a:t>Le.la </a:t>
            </a:r>
            <a:r>
              <a:rPr lang="fr-CA" dirty="0" err="1"/>
              <a:t>représentant.e</a:t>
            </a:r>
            <a:r>
              <a:rPr lang="fr-CA" dirty="0"/>
              <a:t> </a:t>
            </a:r>
            <a:r>
              <a:rPr lang="fr-CA" dirty="0" err="1"/>
              <a:t>national.e</a:t>
            </a:r>
            <a:r>
              <a:rPr lang="fr-CA" dirty="0"/>
              <a:t> porte les dossiers politiques. i.e. les demandes pour lesquelles les réponses ne se trouvent pas dans la convention collective</a:t>
            </a:r>
            <a:r>
              <a:rPr lang="fr-CA" dirty="0">
                <a:solidFill>
                  <a:srgbClr val="FF0000"/>
                </a:solidFill>
              </a:rPr>
              <a:t> </a:t>
            </a:r>
            <a:r>
              <a:rPr lang="fr-CA" dirty="0"/>
              <a:t>et qui sont de nature politique et/ou nationale.</a:t>
            </a:r>
          </a:p>
        </p:txBody>
      </p:sp>
      <p:pic>
        <p:nvPicPr>
          <p:cNvPr id="2" name="Image 1" descr="Une image contenant Police, texte, Graphique, logo&#10;&#10;Description générée automatiquement">
            <a:extLst>
              <a:ext uri="{FF2B5EF4-FFF2-40B4-BE49-F238E27FC236}">
                <a16:creationId xmlns:a16="http://schemas.microsoft.com/office/drawing/2014/main" id="{EB2A692E-96E0-7E99-15EC-E357CA94D0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06" y="0"/>
            <a:ext cx="1889724" cy="1460241"/>
          </a:xfrm>
          <a:prstGeom prst="rect">
            <a:avLst/>
          </a:prstGeom>
        </p:spPr>
      </p:pic>
      <p:sp>
        <p:nvSpPr>
          <p:cNvPr id="7" name="ZoneTexte 6">
            <a:extLst>
              <a:ext uri="{FF2B5EF4-FFF2-40B4-BE49-F238E27FC236}">
                <a16:creationId xmlns:a16="http://schemas.microsoft.com/office/drawing/2014/main" id="{D7E28642-7F51-492D-C501-C0104CD5048E}"/>
              </a:ext>
            </a:extLst>
          </p:cNvPr>
          <p:cNvSpPr txBox="1"/>
          <p:nvPr/>
        </p:nvSpPr>
        <p:spPr>
          <a:xfrm>
            <a:off x="1983030" y="403264"/>
            <a:ext cx="6107184" cy="646331"/>
          </a:xfrm>
          <a:prstGeom prst="rect">
            <a:avLst/>
          </a:prstGeom>
          <a:noFill/>
        </p:spPr>
        <p:txBody>
          <a:bodyPr wrap="square" lIns="91440" tIns="45720" rIns="91440" bIns="45720" anchor="t">
            <a:spAutoFit/>
          </a:bodyPr>
          <a:lstStyle/>
          <a:p>
            <a:r>
              <a:rPr lang="fr-CA" sz="1800" b="1"/>
              <a:t>PALIER </a:t>
            </a:r>
            <a:r>
              <a:rPr lang="fr-CA" b="1"/>
              <a:t>LOCAL</a:t>
            </a:r>
            <a:endParaRPr lang="fr-CA" dirty="0"/>
          </a:p>
          <a:p>
            <a:r>
              <a:rPr lang="fr-CA" b="1"/>
              <a:t>Saguenay-Lac-Saint-Jean Côte Nord </a:t>
            </a:r>
            <a:r>
              <a:rPr lang="fr-CA" b="1" dirty="0"/>
              <a:t>Laboratoires</a:t>
            </a:r>
            <a:endParaRPr lang="fr-CA"/>
          </a:p>
        </p:txBody>
      </p:sp>
    </p:spTree>
    <p:extLst>
      <p:ext uri="{BB962C8B-B14F-4D97-AF65-F5344CB8AC3E}">
        <p14:creationId xmlns:p14="http://schemas.microsoft.com/office/powerpoint/2010/main" val="2086002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8C152077-984A-4612-B0E1-251C62EB152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C05450BA-2A87-4847-A5A0-E7D96055722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A16F9ADA-A824-456A-9728-D5BFFE04D3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63034157-938C-45F5-8DCA-208D22E5BBE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2369327A-A6C5-4293-80D1-DECEBA3F5F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2" name="Rectangle 21">
            <a:extLst>
              <a:ext uri="{FF2B5EF4-FFF2-40B4-BE49-F238E27FC236}">
                <a16:creationId xmlns:a16="http://schemas.microsoft.com/office/drawing/2014/main" id="{E49B76A8-D4D2-428D-84FA-657EEA587E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2F97E456-EBFB-3EB3-B139-836EBC109621}"/>
              </a:ext>
            </a:extLst>
          </p:cNvPr>
          <p:cNvSpPr txBox="1"/>
          <p:nvPr/>
        </p:nvSpPr>
        <p:spPr>
          <a:xfrm>
            <a:off x="665641" y="4473679"/>
            <a:ext cx="9552558" cy="1233251"/>
          </a:xfrm>
          <a:prstGeom prst="rect">
            <a:avLst/>
          </a:prstGeom>
        </p:spPr>
        <p:txBody>
          <a:bodyPr vert="horz" lIns="91440" tIns="45720" rIns="91440" bIns="45720" rtlCol="0" anchor="b" anchorCtr="0">
            <a:normAutofit/>
          </a:bodyPr>
          <a:lstStyle/>
          <a:p>
            <a:pPr>
              <a:spcBef>
                <a:spcPct val="0"/>
              </a:spcBef>
              <a:spcAft>
                <a:spcPts val="600"/>
              </a:spcAft>
            </a:pPr>
            <a:r>
              <a:rPr lang="en-US" sz="4800" b="1" cap="all">
                <a:ln w="3175" cmpd="sng">
                  <a:noFill/>
                </a:ln>
                <a:latin typeface="+mj-lt"/>
                <a:ea typeface="+mj-ea"/>
                <a:cs typeface="+mj-cs"/>
              </a:rPr>
              <a:t>Votre Équipe</a:t>
            </a:r>
          </a:p>
        </p:txBody>
      </p:sp>
      <p:grpSp>
        <p:nvGrpSpPr>
          <p:cNvPr id="24" name="Group 23">
            <a:extLst>
              <a:ext uri="{FF2B5EF4-FFF2-40B4-BE49-F238E27FC236}">
                <a16:creationId xmlns:a16="http://schemas.microsoft.com/office/drawing/2014/main" id="{8D463EDB-0644-4F84-9901-D2434D55091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25" name="Straight Connector 24">
              <a:extLst>
                <a:ext uri="{FF2B5EF4-FFF2-40B4-BE49-F238E27FC236}">
                  <a16:creationId xmlns:a16="http://schemas.microsoft.com/office/drawing/2014/main" id="{A02079FA-226E-4AF1-B818-2CA9EF1B69F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6D376604-76CD-4D25-B281-35796F36715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6B5A32B1-F178-4FE5-8916-712F46FCB8D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DC3339F8-6376-45A3-A77E-5F5C212D4ED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6AD1BBAE-26A1-4BE9-9536-C15B1A87E0B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31" name="Snip Diagonal Corner Rectangle 12">
            <a:extLst>
              <a:ext uri="{FF2B5EF4-FFF2-40B4-BE49-F238E27FC236}">
                <a16:creationId xmlns:a16="http://schemas.microsoft.com/office/drawing/2014/main" id="{15A54023-E435-4098-A370-AE54A007E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251" y="690851"/>
            <a:ext cx="9615670" cy="3584587"/>
          </a:xfrm>
          <a:prstGeom prst="snip2DiagRect">
            <a:avLst>
              <a:gd name="adj1" fmla="val 12305"/>
              <a:gd name="adj2" fmla="val 0"/>
            </a:avLst>
          </a:prstGeom>
          <a:solidFill>
            <a:schemeClr val="tx1"/>
          </a:solidFill>
          <a:ln>
            <a:solidFill>
              <a:srgbClr val="FFFFFF">
                <a:alpha val="40000"/>
              </a:srgbClr>
            </a:solid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Image 2" descr="Une image contenant Police, texte, Graphique, logo&#10;&#10;Description générée automatiquement">
            <a:extLst>
              <a:ext uri="{FF2B5EF4-FFF2-40B4-BE49-F238E27FC236}">
                <a16:creationId xmlns:a16="http://schemas.microsoft.com/office/drawing/2014/main" id="{2DB06CE1-EC05-3368-49E9-53003F4D38F2}"/>
              </a:ext>
            </a:extLst>
          </p:cNvPr>
          <p:cNvPicPr>
            <a:picLocks noChangeAspect="1"/>
          </p:cNvPicPr>
          <p:nvPr/>
        </p:nvPicPr>
        <p:blipFill>
          <a:blip r:embed="rId2">
            <a:extLst>
              <a:ext uri="{28A0092B-C50C-407E-A947-70E740481C1C}">
                <a14:useLocalDpi xmlns:a14="http://schemas.microsoft.com/office/drawing/2010/main" val="0"/>
              </a:ext>
            </a:extLst>
          </a:blip>
          <a:srcRect t="10283" r="-3" b="13643"/>
          <a:stretch/>
        </p:blipFill>
        <p:spPr>
          <a:xfrm>
            <a:off x="834935" y="854087"/>
            <a:ext cx="5582963" cy="3280831"/>
          </a:xfrm>
          <a:custGeom>
            <a:avLst/>
            <a:gdLst/>
            <a:ahLst/>
            <a:cxnLst/>
            <a:rect l="l" t="t" r="r" b="b"/>
            <a:pathLst>
              <a:path w="5582963" h="3280831">
                <a:moveTo>
                  <a:pt x="402071" y="0"/>
                </a:moveTo>
                <a:lnTo>
                  <a:pt x="5582963" y="0"/>
                </a:lnTo>
                <a:lnTo>
                  <a:pt x="5582963" y="3280831"/>
                </a:lnTo>
                <a:lnTo>
                  <a:pt x="0" y="3280831"/>
                </a:lnTo>
                <a:lnTo>
                  <a:pt x="0" y="402071"/>
                </a:lnTo>
                <a:close/>
              </a:path>
            </a:pathLst>
          </a:custGeom>
        </p:spPr>
      </p:pic>
      <p:pic>
        <p:nvPicPr>
          <p:cNvPr id="7" name="Image 6" descr="Une image contenant capture d’écran, texte, motif&#10;&#10;Description générée automatiquement">
            <a:extLst>
              <a:ext uri="{FF2B5EF4-FFF2-40B4-BE49-F238E27FC236}">
                <a16:creationId xmlns:a16="http://schemas.microsoft.com/office/drawing/2014/main" id="{2DE004D1-9E6F-AFB4-9A51-15A3BE8D9AA1}"/>
              </a:ext>
            </a:extLst>
          </p:cNvPr>
          <p:cNvPicPr>
            <a:picLocks noChangeAspect="1"/>
          </p:cNvPicPr>
          <p:nvPr/>
        </p:nvPicPr>
        <p:blipFill>
          <a:blip r:embed="rId3">
            <a:extLst>
              <a:ext uri="{28A0092B-C50C-407E-A947-70E740481C1C}">
                <a14:useLocalDpi xmlns:a14="http://schemas.microsoft.com/office/drawing/2010/main" val="0"/>
              </a:ext>
            </a:extLst>
          </a:blip>
          <a:srcRect l="3089" r="15058" b="3"/>
          <a:stretch/>
        </p:blipFill>
        <p:spPr>
          <a:xfrm>
            <a:off x="6580582" y="1032860"/>
            <a:ext cx="3235033" cy="2983848"/>
          </a:xfrm>
          <a:custGeom>
            <a:avLst/>
            <a:gdLst/>
            <a:ahLst/>
            <a:cxnLst/>
            <a:rect l="l" t="t" r="r" b="b"/>
            <a:pathLst>
              <a:path w="3557016" h="3280831">
                <a:moveTo>
                  <a:pt x="0" y="0"/>
                </a:moveTo>
                <a:lnTo>
                  <a:pt x="3557016" y="0"/>
                </a:lnTo>
                <a:lnTo>
                  <a:pt x="3557016" y="2876895"/>
                </a:lnTo>
                <a:lnTo>
                  <a:pt x="3153080" y="3280831"/>
                </a:lnTo>
                <a:lnTo>
                  <a:pt x="0" y="3280831"/>
                </a:lnTo>
                <a:close/>
              </a:path>
            </a:pathLst>
          </a:custGeom>
        </p:spPr>
      </p:pic>
    </p:spTree>
    <p:extLst>
      <p:ext uri="{BB962C8B-B14F-4D97-AF65-F5344CB8AC3E}">
        <p14:creationId xmlns:p14="http://schemas.microsoft.com/office/powerpoint/2010/main" val="3090550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0DDF54-8CC2-1E9A-6777-D7F8BFEEAA3D}"/>
              </a:ext>
            </a:extLst>
          </p:cNvPr>
          <p:cNvSpPr>
            <a:spLocks noGrp="1"/>
          </p:cNvSpPr>
          <p:nvPr>
            <p:ph idx="1"/>
          </p:nvPr>
        </p:nvSpPr>
        <p:spPr>
          <a:xfrm>
            <a:off x="835090" y="1317302"/>
            <a:ext cx="9979090" cy="4862357"/>
          </a:xfrm>
        </p:spPr>
        <p:txBody>
          <a:bodyPr wrap="square">
            <a:spAutoFit/>
          </a:bodyPr>
          <a:lstStyle/>
          <a:p>
            <a:pPr marL="0" indent="0" algn="just">
              <a:buNone/>
            </a:pPr>
            <a:r>
              <a:rPr lang="fr-CA" b="1" dirty="0">
                <a:solidFill>
                  <a:schemeClr val="accent1">
                    <a:lumMod val="50000"/>
                  </a:schemeClr>
                </a:solidFill>
              </a:rPr>
              <a:t>MISSION:  </a:t>
            </a:r>
          </a:p>
          <a:p>
            <a:pPr marL="0" indent="0" algn="just">
              <a:buNone/>
            </a:pPr>
            <a:r>
              <a:rPr lang="fr-CA" sz="1800" dirty="0">
                <a:solidFill>
                  <a:schemeClr val="accent1">
                    <a:lumMod val="75000"/>
                  </a:schemeClr>
                </a:solidFill>
              </a:rPr>
              <a:t>La défense des droits de ses membres:</a:t>
            </a:r>
          </a:p>
          <a:p>
            <a:pPr lvl="1" algn="just"/>
            <a:r>
              <a:rPr lang="fr-FR" sz="1400" dirty="0">
                <a:solidFill>
                  <a:schemeClr val="tx1"/>
                </a:solidFill>
              </a:rPr>
              <a:t>Par la négociation de la convention collective</a:t>
            </a:r>
          </a:p>
          <a:p>
            <a:pPr lvl="1" algn="just"/>
            <a:r>
              <a:rPr lang="fr-FR" sz="1400" dirty="0">
                <a:solidFill>
                  <a:schemeClr val="tx1"/>
                </a:solidFill>
              </a:rPr>
              <a:t>par l’application de sa convention collective</a:t>
            </a:r>
          </a:p>
          <a:p>
            <a:pPr lvl="1" algn="just"/>
            <a:r>
              <a:rPr lang="fr-FR" sz="1400" dirty="0">
                <a:solidFill>
                  <a:schemeClr val="tx1"/>
                </a:solidFill>
              </a:rPr>
              <a:t>en faisant la promotion de leurs intérêts</a:t>
            </a:r>
          </a:p>
          <a:p>
            <a:pPr marL="0" indent="0" algn="just">
              <a:spcBef>
                <a:spcPts val="500"/>
              </a:spcBef>
              <a:buNone/>
            </a:pPr>
            <a:r>
              <a:rPr lang="fr-CA" b="1" dirty="0">
                <a:solidFill>
                  <a:schemeClr val="accent1">
                    <a:lumMod val="50000"/>
                  </a:schemeClr>
                </a:solidFill>
              </a:rPr>
              <a:t>VALEURS:</a:t>
            </a:r>
            <a:r>
              <a:rPr lang="fr-CA" dirty="0">
                <a:solidFill>
                  <a:schemeClr val="accent1">
                    <a:lumMod val="50000"/>
                  </a:schemeClr>
                </a:solidFill>
              </a:rPr>
              <a:t>  </a:t>
            </a:r>
          </a:p>
          <a:p>
            <a:pPr lvl="1" algn="just"/>
            <a:r>
              <a:rPr lang="fr-CA" sz="1400" dirty="0">
                <a:solidFill>
                  <a:schemeClr val="tx1"/>
                </a:solidFill>
                <a:effectLst/>
              </a:rPr>
              <a:t>La solidarité</a:t>
            </a:r>
          </a:p>
          <a:p>
            <a:pPr lvl="1" algn="just" fontAlgn="ctr">
              <a:spcBef>
                <a:spcPts val="0"/>
              </a:spcBef>
            </a:pPr>
            <a:r>
              <a:rPr lang="fr-CA" sz="1400" dirty="0">
                <a:solidFill>
                  <a:schemeClr val="tx1"/>
                </a:solidFill>
                <a:effectLst/>
              </a:rPr>
              <a:t>la démocratie</a:t>
            </a:r>
          </a:p>
          <a:p>
            <a:pPr lvl="1" algn="just" fontAlgn="ctr">
              <a:spcBef>
                <a:spcPts val="0"/>
              </a:spcBef>
            </a:pPr>
            <a:r>
              <a:rPr lang="fr-CA" sz="1400" dirty="0">
                <a:solidFill>
                  <a:schemeClr val="tx1"/>
                </a:solidFill>
                <a:effectLst/>
              </a:rPr>
              <a:t>l’égalité</a:t>
            </a:r>
          </a:p>
          <a:p>
            <a:pPr lvl="1" algn="just" fontAlgn="ctr">
              <a:spcBef>
                <a:spcPts val="0"/>
              </a:spcBef>
            </a:pPr>
            <a:r>
              <a:rPr lang="fr-CA" sz="1400" dirty="0">
                <a:solidFill>
                  <a:schemeClr val="tx1"/>
                </a:solidFill>
                <a:effectLst/>
              </a:rPr>
              <a:t>la justice sociale</a:t>
            </a:r>
          </a:p>
          <a:p>
            <a:pPr lvl="1" algn="just" fontAlgn="ctr">
              <a:spcBef>
                <a:spcPts val="0"/>
              </a:spcBef>
            </a:pPr>
            <a:r>
              <a:rPr lang="fr-CA" sz="1400" dirty="0">
                <a:solidFill>
                  <a:schemeClr val="tx1"/>
                </a:solidFill>
                <a:effectLst/>
              </a:rPr>
              <a:t>la liberté</a:t>
            </a:r>
          </a:p>
          <a:p>
            <a:pPr lvl="1" algn="just" fontAlgn="ctr">
              <a:spcBef>
                <a:spcPts val="0"/>
              </a:spcBef>
            </a:pPr>
            <a:r>
              <a:rPr lang="fr-CA" sz="1400" dirty="0">
                <a:solidFill>
                  <a:schemeClr val="tx1"/>
                </a:solidFill>
                <a:effectLst/>
              </a:rPr>
              <a:t>la coopération</a:t>
            </a:r>
          </a:p>
          <a:p>
            <a:pPr lvl="1" algn="just" fontAlgn="ctr">
              <a:spcBef>
                <a:spcPts val="0"/>
              </a:spcBef>
            </a:pPr>
            <a:endParaRPr lang="fr-CA" sz="1400" dirty="0">
              <a:solidFill>
                <a:schemeClr val="tx1"/>
              </a:solidFill>
              <a:effectLst/>
            </a:endParaRPr>
          </a:p>
          <a:p>
            <a:pPr marL="0" indent="0" algn="just" fontAlgn="ctr">
              <a:spcBef>
                <a:spcPts val="0"/>
              </a:spcBef>
              <a:buNone/>
            </a:pPr>
            <a:r>
              <a:rPr lang="fr-FR" sz="1400" dirty="0">
                <a:solidFill>
                  <a:schemeClr val="tx1"/>
                </a:solidFill>
                <a:effectLst/>
              </a:rPr>
              <a:t>L’engagement, l’adhésion et la mobilisation des membres cimentent l’APTS et sont essentiels à son plein épanouissement. L’APTS établit des pratiques syndicales à l’image des besoins et valeurs de ses membres.</a:t>
            </a:r>
          </a:p>
        </p:txBody>
      </p:sp>
      <p:pic>
        <p:nvPicPr>
          <p:cNvPr id="6" name="Image 5" descr="Une image contenant Police, texte, Graphique, logo&#10;&#10;Description générée automatiquement">
            <a:extLst>
              <a:ext uri="{FF2B5EF4-FFF2-40B4-BE49-F238E27FC236}">
                <a16:creationId xmlns:a16="http://schemas.microsoft.com/office/drawing/2014/main" id="{7FA79BA5-898B-90E1-7A42-2F3E4174C9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06" y="0"/>
            <a:ext cx="1889724" cy="1460241"/>
          </a:xfrm>
          <a:prstGeom prst="rect">
            <a:avLst/>
          </a:prstGeom>
        </p:spPr>
      </p:pic>
      <p:sp>
        <p:nvSpPr>
          <p:cNvPr id="8" name="ZoneTexte 7">
            <a:extLst>
              <a:ext uri="{FF2B5EF4-FFF2-40B4-BE49-F238E27FC236}">
                <a16:creationId xmlns:a16="http://schemas.microsoft.com/office/drawing/2014/main" id="{882ECAB4-35EE-CFB4-5374-6ABEDEAEC31D}"/>
              </a:ext>
            </a:extLst>
          </p:cNvPr>
          <p:cNvSpPr txBox="1"/>
          <p:nvPr/>
        </p:nvSpPr>
        <p:spPr>
          <a:xfrm>
            <a:off x="2418962" y="545454"/>
            <a:ext cx="6106884" cy="461665"/>
          </a:xfrm>
          <a:prstGeom prst="rect">
            <a:avLst/>
          </a:prstGeom>
          <a:noFill/>
        </p:spPr>
        <p:txBody>
          <a:bodyPr wrap="square">
            <a:spAutoFit/>
          </a:bodyPr>
          <a:lstStyle/>
          <a:p>
            <a:r>
              <a:rPr lang="fr-CA" sz="2400" b="1" dirty="0"/>
              <a:t>Bienvenue à l’APTS</a:t>
            </a:r>
          </a:p>
        </p:txBody>
      </p:sp>
    </p:spTree>
    <p:extLst>
      <p:ext uri="{BB962C8B-B14F-4D97-AF65-F5344CB8AC3E}">
        <p14:creationId xmlns:p14="http://schemas.microsoft.com/office/powerpoint/2010/main" val="1011195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7E5E25-154E-FD22-8B0F-F73B7BB25649}"/>
              </a:ext>
            </a:extLst>
          </p:cNvPr>
          <p:cNvSpPr txBox="1"/>
          <p:nvPr/>
        </p:nvSpPr>
        <p:spPr>
          <a:xfrm>
            <a:off x="2315353" y="499287"/>
            <a:ext cx="6015622" cy="461665"/>
          </a:xfrm>
          <a:prstGeom prst="rect">
            <a:avLst/>
          </a:prstGeom>
          <a:noFill/>
        </p:spPr>
        <p:txBody>
          <a:bodyPr wrap="square" rtlCol="0" anchor="ctr" anchorCtr="0">
            <a:spAutoFit/>
          </a:bodyPr>
          <a:lstStyle/>
          <a:p>
            <a:r>
              <a:rPr lang="fr-CA" sz="2400" b="1" dirty="0"/>
              <a:t>LA STRUCTURE DE L’APTS</a:t>
            </a:r>
          </a:p>
        </p:txBody>
      </p:sp>
      <p:sp>
        <p:nvSpPr>
          <p:cNvPr id="4" name="TextBox 3">
            <a:extLst>
              <a:ext uri="{FF2B5EF4-FFF2-40B4-BE49-F238E27FC236}">
                <a16:creationId xmlns:a16="http://schemas.microsoft.com/office/drawing/2014/main" id="{138016E3-B05E-EFF9-FEB8-4141CF5A98D3}"/>
              </a:ext>
            </a:extLst>
          </p:cNvPr>
          <p:cNvSpPr txBox="1"/>
          <p:nvPr/>
        </p:nvSpPr>
        <p:spPr>
          <a:xfrm>
            <a:off x="514350" y="1931542"/>
            <a:ext cx="11039475" cy="4160113"/>
          </a:xfrm>
          <a:prstGeom prst="rect">
            <a:avLst/>
          </a:prstGeom>
          <a:noFill/>
        </p:spPr>
        <p:txBody>
          <a:bodyPr wrap="square" rtlCol="0">
            <a:spAutoFit/>
          </a:bodyPr>
          <a:lstStyle/>
          <a:p>
            <a:pPr algn="just">
              <a:spcBef>
                <a:spcPts val="500"/>
              </a:spcBef>
            </a:pPr>
            <a:r>
              <a:rPr lang="fr-CA" sz="2000" b="1" dirty="0">
                <a:solidFill>
                  <a:schemeClr val="accent1">
                    <a:lumMod val="50000"/>
                  </a:schemeClr>
                </a:solidFill>
              </a:rPr>
              <a:t>PALIER NATIONAL: </a:t>
            </a:r>
          </a:p>
          <a:p>
            <a:pPr algn="just">
              <a:spcBef>
                <a:spcPts val="500"/>
              </a:spcBef>
            </a:pPr>
            <a:r>
              <a:rPr lang="fr-FR" dirty="0"/>
              <a:t>Permet d’offrir à </a:t>
            </a:r>
            <a:r>
              <a:rPr lang="fr-FR" dirty="0" err="1"/>
              <a:t>chacun-e</a:t>
            </a:r>
            <a:r>
              <a:rPr lang="fr-FR" dirty="0"/>
              <a:t> de ses membres un service identique, peu importe le lieu géographique et la nature des problématiques.</a:t>
            </a:r>
            <a:endParaRPr lang="fr-CA" dirty="0"/>
          </a:p>
          <a:p>
            <a:pPr algn="just">
              <a:spcBef>
                <a:spcPts val="500"/>
              </a:spcBef>
            </a:pPr>
            <a:endParaRPr lang="fr-CA" b="1" dirty="0"/>
          </a:p>
          <a:p>
            <a:pPr lvl="1" algn="just"/>
            <a:r>
              <a:rPr lang="fr-CA" b="1" dirty="0">
                <a:solidFill>
                  <a:schemeClr val="accent1">
                    <a:lumMod val="50000"/>
                  </a:schemeClr>
                </a:solidFill>
              </a:rPr>
              <a:t>COMPOSITION:</a:t>
            </a:r>
            <a:r>
              <a:rPr lang="fr-CA" dirty="0">
                <a:solidFill>
                  <a:schemeClr val="accent1">
                    <a:lumMod val="50000"/>
                  </a:schemeClr>
                </a:solidFill>
              </a:rPr>
              <a:t>  </a:t>
            </a:r>
            <a:r>
              <a:rPr lang="fr-CA" dirty="0"/>
              <a:t>Exécutif national et les personnes représentantes nationales</a:t>
            </a:r>
          </a:p>
          <a:p>
            <a:pPr lvl="1" algn="just"/>
            <a:r>
              <a:rPr lang="fr-CA" b="1" dirty="0">
                <a:solidFill>
                  <a:schemeClr val="accent1">
                    <a:lumMod val="50000"/>
                  </a:schemeClr>
                </a:solidFill>
              </a:rPr>
              <a:t>INSTANCES:</a:t>
            </a:r>
            <a:r>
              <a:rPr lang="fr-CA" dirty="0">
                <a:solidFill>
                  <a:schemeClr val="accent1">
                    <a:lumMod val="50000"/>
                  </a:schemeClr>
                </a:solidFill>
              </a:rPr>
              <a:t>  </a:t>
            </a:r>
            <a:r>
              <a:rPr lang="fr-CA" dirty="0"/>
              <a:t>Congrès, conseils généraux et conseils nationaux</a:t>
            </a:r>
          </a:p>
          <a:p>
            <a:pPr marL="0" indent="0" algn="just">
              <a:buNone/>
            </a:pPr>
            <a:endParaRPr lang="fr-CA" dirty="0"/>
          </a:p>
          <a:p>
            <a:pPr algn="just"/>
            <a:r>
              <a:rPr lang="fr-CA" sz="2000" b="1" dirty="0">
                <a:solidFill>
                  <a:schemeClr val="accent1">
                    <a:lumMod val="50000"/>
                  </a:schemeClr>
                </a:solidFill>
              </a:rPr>
              <a:t>PALIER LOCAL: </a:t>
            </a:r>
          </a:p>
          <a:p>
            <a:pPr algn="just"/>
            <a:r>
              <a:rPr lang="fr-CA" dirty="0"/>
              <a:t>C</a:t>
            </a:r>
            <a:r>
              <a:rPr lang="fr-FR" dirty="0" err="1"/>
              <a:t>hargé</a:t>
            </a:r>
            <a:r>
              <a:rPr lang="fr-FR" dirty="0"/>
              <a:t> de la représentation de l’ensemble des membres, tant au sein des instances nationales du syndicat que face à l’employeur dans les comités locaux.</a:t>
            </a:r>
          </a:p>
          <a:p>
            <a:pPr lvl="1" algn="just"/>
            <a:endParaRPr lang="fr-CA" sz="1000" dirty="0"/>
          </a:p>
          <a:p>
            <a:pPr lvl="1" algn="just"/>
            <a:r>
              <a:rPr lang="fr-CA" b="1" dirty="0">
                <a:solidFill>
                  <a:schemeClr val="accent1">
                    <a:lumMod val="50000"/>
                  </a:schemeClr>
                </a:solidFill>
              </a:rPr>
              <a:t>COMPOSITION:</a:t>
            </a:r>
            <a:r>
              <a:rPr lang="fr-CA" dirty="0">
                <a:solidFill>
                  <a:schemeClr val="accent1">
                    <a:lumMod val="50000"/>
                  </a:schemeClr>
                </a:solidFill>
              </a:rPr>
              <a:t> </a:t>
            </a:r>
            <a:r>
              <a:rPr lang="fr-CA" sz="2000" dirty="0"/>
              <a:t>Exécutif local et les agents de liaison</a:t>
            </a:r>
          </a:p>
          <a:p>
            <a:pPr lvl="1" algn="just"/>
            <a:r>
              <a:rPr lang="fr-CA" b="1" dirty="0">
                <a:solidFill>
                  <a:schemeClr val="accent1">
                    <a:lumMod val="50000"/>
                  </a:schemeClr>
                </a:solidFill>
              </a:rPr>
              <a:t>INSTANCES:</a:t>
            </a:r>
            <a:r>
              <a:rPr lang="fr-CA" dirty="0">
                <a:solidFill>
                  <a:schemeClr val="accent1">
                    <a:lumMod val="50000"/>
                  </a:schemeClr>
                </a:solidFill>
              </a:rPr>
              <a:t> </a:t>
            </a:r>
            <a:r>
              <a:rPr lang="fr-CA" sz="2000" dirty="0"/>
              <a:t>Assemblée générale, comité exécutif, assemblée de secteur et conseil syndical</a:t>
            </a:r>
          </a:p>
        </p:txBody>
      </p:sp>
      <p:pic>
        <p:nvPicPr>
          <p:cNvPr id="2" name="Image 1" descr="Une image contenant Police, texte, Graphique, logo&#10;&#10;Description générée automatiquement">
            <a:extLst>
              <a:ext uri="{FF2B5EF4-FFF2-40B4-BE49-F238E27FC236}">
                <a16:creationId xmlns:a16="http://schemas.microsoft.com/office/drawing/2014/main" id="{768664E2-F709-75D5-0DBB-E6DBFB1270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06" y="0"/>
            <a:ext cx="1889724" cy="1460241"/>
          </a:xfrm>
          <a:prstGeom prst="rect">
            <a:avLst/>
          </a:prstGeom>
        </p:spPr>
      </p:pic>
    </p:spTree>
    <p:extLst>
      <p:ext uri="{BB962C8B-B14F-4D97-AF65-F5344CB8AC3E}">
        <p14:creationId xmlns:p14="http://schemas.microsoft.com/office/powerpoint/2010/main" val="682661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A2A4321-F149-115A-2CE0-97E7CBBA1777}"/>
              </a:ext>
            </a:extLst>
          </p:cNvPr>
          <p:cNvSpPr txBox="1"/>
          <p:nvPr/>
        </p:nvSpPr>
        <p:spPr>
          <a:xfrm>
            <a:off x="682518" y="1617005"/>
            <a:ext cx="10847577" cy="3844642"/>
          </a:xfrm>
          <a:prstGeom prst="rect">
            <a:avLst/>
          </a:prstGeom>
          <a:noFill/>
        </p:spPr>
        <p:txBody>
          <a:bodyPr wrap="square">
            <a:spAutoFit/>
          </a:bodyPr>
          <a:lstStyle/>
          <a:p>
            <a:pPr marL="91800" marR="0" lvl="0" algn="just" defTabSz="914400" rtl="0" eaLnBrk="1" fontAlgn="auto" latinLnBrk="0" hangingPunct="1">
              <a:lnSpc>
                <a:spcPct val="90000"/>
              </a:lnSpc>
              <a:spcBef>
                <a:spcPts val="1000"/>
              </a:spcBef>
              <a:spcAft>
                <a:spcPts val="0"/>
              </a:spcAft>
              <a:buClrTx/>
              <a:buSzTx/>
              <a:tabLst/>
              <a:defRPr/>
            </a:pPr>
            <a:r>
              <a:rPr kumimoji="0" lang="fr-CA" sz="2000" b="1" i="0" u="none" strike="noStrike" kern="1200" cap="none" spc="0" normalizeH="0" baseline="0" noProof="0" dirty="0">
                <a:ln>
                  <a:noFill/>
                </a:ln>
                <a:solidFill>
                  <a:schemeClr val="accent1">
                    <a:lumMod val="75000"/>
                  </a:schemeClr>
                </a:solidFill>
                <a:effectLst/>
                <a:uLnTx/>
                <a:uFillTx/>
                <a:latin typeface="Century Gothic" panose="020B0502020202020204"/>
                <a:ea typeface="+mn-ea"/>
                <a:cs typeface="+mn-cs"/>
              </a:rPr>
              <a:t>EXÉCUTIF NATIONAL </a:t>
            </a:r>
            <a:r>
              <a:rPr kumimoji="0" lang="fr-CA" b="0" i="0" u="none" strike="noStrike" kern="1200" cap="none" spc="0" normalizeH="0" baseline="0" noProof="0" dirty="0">
                <a:ln>
                  <a:noFill/>
                </a:ln>
                <a:solidFill>
                  <a:prstClr val="white"/>
                </a:solidFill>
                <a:effectLst/>
                <a:uLnTx/>
                <a:uFillTx/>
                <a:latin typeface="Century Gothic" panose="020B0502020202020204"/>
                <a:ea typeface="+mn-ea"/>
                <a:cs typeface="+mn-cs"/>
              </a:rPr>
              <a:t>(élu au 2 ans lors du congrès)</a:t>
            </a:r>
          </a:p>
          <a:p>
            <a:pPr marL="491400" marR="0" lvl="3" algn="just" defTabSz="914400" rtl="0" eaLnBrk="1" fontAlgn="auto" latinLnBrk="0" hangingPunct="1">
              <a:lnSpc>
                <a:spcPct val="90000"/>
              </a:lnSpc>
              <a:spcBef>
                <a:spcPts val="500"/>
              </a:spcBef>
              <a:spcAft>
                <a:spcPts val="0"/>
              </a:spcAft>
              <a:buClrTx/>
              <a:buSzTx/>
              <a:tabLst/>
              <a:defRPr/>
            </a:pPr>
            <a:r>
              <a:rPr kumimoji="0" lang="fr-CA" b="0" i="0" u="none" strike="noStrike" kern="1200" cap="none" spc="0" normalizeH="0" baseline="0" noProof="0" dirty="0">
                <a:ln>
                  <a:noFill/>
                </a:ln>
                <a:solidFill>
                  <a:prstClr val="white"/>
                </a:solidFill>
                <a:effectLst/>
                <a:uLnTx/>
                <a:uFillTx/>
                <a:latin typeface="Century Gothic" panose="020B0502020202020204"/>
                <a:ea typeface="+mn-ea"/>
                <a:cs typeface="+mn-cs"/>
              </a:rPr>
              <a:t>Composé de:</a:t>
            </a:r>
          </a:p>
          <a:p>
            <a:pPr marL="720000" marR="0" lvl="3" indent="-228600" algn="just"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r-CA" b="0" i="0" u="none" strike="noStrike" kern="1200" cap="none" spc="0" normalizeH="0" baseline="0" noProof="0" dirty="0">
                <a:ln>
                  <a:noFill/>
                </a:ln>
                <a:solidFill>
                  <a:prstClr val="white"/>
                </a:solidFill>
                <a:effectLst/>
                <a:uLnTx/>
                <a:uFillTx/>
                <a:latin typeface="Century Gothic" panose="020B0502020202020204"/>
                <a:ea typeface="+mn-ea"/>
                <a:cs typeface="+mn-cs"/>
              </a:rPr>
              <a:t>1 </a:t>
            </a:r>
            <a:r>
              <a:rPr kumimoji="0" lang="fr-CA" b="0" i="0" u="none" strike="noStrike" kern="1200" cap="none" spc="0" normalizeH="0" baseline="0" noProof="0" dirty="0" err="1">
                <a:ln>
                  <a:noFill/>
                </a:ln>
                <a:solidFill>
                  <a:prstClr val="white"/>
                </a:solidFill>
                <a:effectLst/>
                <a:uLnTx/>
                <a:uFillTx/>
                <a:latin typeface="Century Gothic" panose="020B0502020202020204"/>
                <a:ea typeface="+mn-ea"/>
                <a:cs typeface="+mn-cs"/>
              </a:rPr>
              <a:t>Président.e</a:t>
            </a:r>
            <a:endParaRPr kumimoji="0" lang="fr-CA"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720000" marR="0" lvl="3" indent="-228600" algn="just"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r-CA" b="0" i="0" u="none" strike="noStrike" kern="1200" cap="none" spc="0" normalizeH="0" baseline="0" noProof="0" dirty="0">
                <a:ln>
                  <a:noFill/>
                </a:ln>
                <a:solidFill>
                  <a:prstClr val="white"/>
                </a:solidFill>
                <a:effectLst/>
                <a:uLnTx/>
                <a:uFillTx/>
                <a:latin typeface="Century Gothic" panose="020B0502020202020204"/>
                <a:ea typeface="+mn-ea"/>
                <a:cs typeface="+mn-cs"/>
              </a:rPr>
              <a:t>5 vice-présidents.es</a:t>
            </a:r>
          </a:p>
          <a:p>
            <a:pPr marL="720000" marR="0" lvl="3" indent="-228600" algn="just"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r-CA" b="0" i="0" u="none" strike="noStrike" kern="1200" cap="none" spc="0" normalizeH="0" baseline="0" noProof="0" dirty="0" err="1">
                <a:ln>
                  <a:noFill/>
                </a:ln>
                <a:solidFill>
                  <a:prstClr val="white"/>
                </a:solidFill>
                <a:effectLst/>
                <a:uLnTx/>
                <a:uFillTx/>
                <a:latin typeface="Century Gothic" panose="020B0502020202020204"/>
                <a:ea typeface="+mn-ea"/>
                <a:cs typeface="+mn-cs"/>
              </a:rPr>
              <a:t>Trésorier.ère</a:t>
            </a:r>
            <a:endParaRPr kumimoji="0" lang="fr-CA"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720000" marR="0" lvl="3" indent="-228600" algn="just"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r-CA" b="0" i="0" u="none" strike="noStrike" kern="1200" cap="none" spc="0" normalizeH="0" baseline="0" noProof="0" dirty="0">
                <a:ln>
                  <a:noFill/>
                </a:ln>
                <a:solidFill>
                  <a:prstClr val="white"/>
                </a:solidFill>
                <a:effectLst/>
                <a:uLnTx/>
                <a:uFillTx/>
                <a:latin typeface="Century Gothic" panose="020B0502020202020204"/>
                <a:ea typeface="+mn-ea"/>
                <a:cs typeface="+mn-cs"/>
              </a:rPr>
              <a:t>Secrétaire</a:t>
            </a:r>
          </a:p>
          <a:p>
            <a:pPr marL="34200" marR="0" lvl="2" indent="0" algn="just"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fr-CA" b="0" i="0" u="none" strike="noStrike" kern="1200" cap="none" spc="0" normalizeH="0" baseline="0" noProof="0" dirty="0">
              <a:ln>
                <a:noFill/>
              </a:ln>
              <a:solidFill>
                <a:schemeClr val="accent1">
                  <a:lumMod val="75000"/>
                </a:schemeClr>
              </a:solidFill>
              <a:effectLst/>
              <a:uLnTx/>
              <a:uFillTx/>
              <a:latin typeface="Century Gothic" panose="020B0502020202020204"/>
              <a:ea typeface="+mn-ea"/>
              <a:cs typeface="+mn-cs"/>
            </a:endParaRPr>
          </a:p>
          <a:p>
            <a:pPr marL="34200" marR="0" lvl="2" algn="just" defTabSz="914400" rtl="0" eaLnBrk="1" fontAlgn="auto" latinLnBrk="0" hangingPunct="1">
              <a:lnSpc>
                <a:spcPct val="90000"/>
              </a:lnSpc>
              <a:spcBef>
                <a:spcPts val="500"/>
              </a:spcBef>
              <a:spcAft>
                <a:spcPts val="0"/>
              </a:spcAft>
              <a:buClrTx/>
              <a:buSzTx/>
              <a:tabLst/>
              <a:defRPr/>
            </a:pPr>
            <a:r>
              <a:rPr kumimoji="0" lang="fr-CA" b="1" i="0" u="none" strike="noStrike" kern="1200" cap="none" spc="0" normalizeH="0" baseline="0" noProof="0" dirty="0">
                <a:ln>
                  <a:noFill/>
                </a:ln>
                <a:solidFill>
                  <a:schemeClr val="accent1">
                    <a:lumMod val="75000"/>
                  </a:schemeClr>
                </a:solidFill>
                <a:effectLst/>
                <a:uLnTx/>
                <a:uFillTx/>
                <a:latin typeface="Century Gothic" panose="020B0502020202020204"/>
                <a:ea typeface="+mn-ea"/>
                <a:cs typeface="+mn-cs"/>
              </a:rPr>
              <a:t>PERSONNES REPRÉSENTANTES NATIONALES (RN) </a:t>
            </a:r>
            <a:r>
              <a:rPr kumimoji="0" lang="fr-CA" sz="2200" b="0" i="0" u="none" strike="noStrike" kern="1200" cap="none" spc="0" normalizeH="0" baseline="0" noProof="0" dirty="0">
                <a:ln>
                  <a:noFill/>
                </a:ln>
                <a:solidFill>
                  <a:prstClr val="white"/>
                </a:solidFill>
                <a:effectLst/>
                <a:uLnTx/>
                <a:uFillTx/>
                <a:latin typeface="Century Gothic" panose="020B0502020202020204"/>
                <a:ea typeface="+mn-ea"/>
                <a:cs typeface="+mn-cs"/>
              </a:rPr>
              <a:t>(élues au 2 ans lors du congrès)</a:t>
            </a:r>
          </a:p>
          <a:p>
            <a:pPr marL="777150" marR="0" lvl="3" indent="-285750" algn="just"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r-CA" sz="1600" b="0" i="0" u="none" strike="noStrike" kern="1200" cap="none" spc="0" normalizeH="0" baseline="0" noProof="0" dirty="0">
                <a:ln>
                  <a:noFill/>
                </a:ln>
                <a:solidFill>
                  <a:prstClr val="white"/>
                </a:solidFill>
                <a:effectLst/>
                <a:uLnTx/>
                <a:uFillTx/>
                <a:latin typeface="Century Gothic" panose="020B0502020202020204"/>
                <a:ea typeface="+mn-ea"/>
                <a:cs typeface="+mn-cs"/>
              </a:rPr>
              <a:t>Au maximum de 23, elles se répartissent les charges (52 établissements répartis dans 15 régions)</a:t>
            </a:r>
          </a:p>
          <a:p>
            <a:pPr marL="319950" marR="0" lvl="2" indent="-285750" algn="just"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fr-CA"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34200" marR="0" lvl="2" indent="0" algn="just"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fr-CA" b="1" i="0" u="none" strike="noStrike" kern="1200" cap="none" spc="0" normalizeH="0" baseline="0" noProof="0" dirty="0">
                <a:ln>
                  <a:noFill/>
                </a:ln>
                <a:solidFill>
                  <a:schemeClr val="accent1">
                    <a:lumMod val="75000"/>
                  </a:schemeClr>
                </a:solidFill>
                <a:effectLst/>
                <a:uLnTx/>
                <a:uFillTx/>
                <a:latin typeface="Century Gothic" panose="020B0502020202020204"/>
                <a:ea typeface="+mn-ea"/>
                <a:cs typeface="+mn-cs"/>
              </a:rPr>
              <a:t>Conseil National (CN) </a:t>
            </a:r>
          </a:p>
          <a:p>
            <a:pPr marL="34200" marR="0" lvl="2" indent="0" algn="just"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fr-CA" b="0" i="0" u="none" strike="noStrike" kern="1200" cap="none" spc="0" normalizeH="0" baseline="0" noProof="0" dirty="0">
                <a:ln>
                  <a:noFill/>
                </a:ln>
                <a:effectLst/>
                <a:uLnTx/>
                <a:uFillTx/>
                <a:latin typeface="Century Gothic" panose="020B0502020202020204"/>
                <a:ea typeface="+mn-ea"/>
                <a:cs typeface="+mn-cs"/>
              </a:rPr>
              <a:t>Composé de: L’exécutif national et les personnes représentantes nationales (RN)</a:t>
            </a:r>
            <a:endParaRPr kumimoji="0" lang="fr-CA" b="1" i="0" strike="noStrike" kern="1200" cap="none" spc="0" normalizeH="0" baseline="0" noProof="0" dirty="0">
              <a:ln>
                <a:noFill/>
              </a:ln>
              <a:solidFill>
                <a:schemeClr val="accent1">
                  <a:lumMod val="75000"/>
                </a:schemeClr>
              </a:solidFill>
              <a:effectLst/>
              <a:uLnTx/>
              <a:uFillTx/>
              <a:latin typeface="Century Gothic" panose="020B0502020202020204"/>
              <a:ea typeface="+mn-ea"/>
              <a:cs typeface="+mn-cs"/>
            </a:endParaRPr>
          </a:p>
        </p:txBody>
      </p:sp>
      <p:sp>
        <p:nvSpPr>
          <p:cNvPr id="9" name="TextBox 8">
            <a:extLst>
              <a:ext uri="{FF2B5EF4-FFF2-40B4-BE49-F238E27FC236}">
                <a16:creationId xmlns:a16="http://schemas.microsoft.com/office/drawing/2014/main" id="{75A0D1A4-B7DB-0EC3-A5B1-EF2421DF4E13}"/>
              </a:ext>
            </a:extLst>
          </p:cNvPr>
          <p:cNvSpPr txBox="1"/>
          <p:nvPr/>
        </p:nvSpPr>
        <p:spPr>
          <a:xfrm>
            <a:off x="2067456" y="499288"/>
            <a:ext cx="10124543" cy="461665"/>
          </a:xfrm>
          <a:prstGeom prst="rect">
            <a:avLst/>
          </a:prstGeom>
          <a:noFill/>
        </p:spPr>
        <p:txBody>
          <a:bodyPr wrap="square" rtlCol="0" anchor="ctr" anchorCtr="0">
            <a:spAutoFit/>
          </a:bodyPr>
          <a:lstStyle/>
          <a:p>
            <a:r>
              <a:rPr lang="fr-CA" sz="2400" b="1" dirty="0"/>
              <a:t>COMPOSITION PALIER NATIONAL</a:t>
            </a:r>
          </a:p>
        </p:txBody>
      </p:sp>
      <p:pic>
        <p:nvPicPr>
          <p:cNvPr id="2" name="Image 1" descr="Une image contenant Police, texte, Graphique, logo&#10;&#10;Description générée automatiquement">
            <a:extLst>
              <a:ext uri="{FF2B5EF4-FFF2-40B4-BE49-F238E27FC236}">
                <a16:creationId xmlns:a16="http://schemas.microsoft.com/office/drawing/2014/main" id="{DDDA4326-1EC3-FAD1-F966-DF9F5D1BEA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06" y="0"/>
            <a:ext cx="1889724" cy="1460241"/>
          </a:xfrm>
          <a:prstGeom prst="rect">
            <a:avLst/>
          </a:prstGeom>
        </p:spPr>
      </p:pic>
    </p:spTree>
    <p:extLst>
      <p:ext uri="{BB962C8B-B14F-4D97-AF65-F5344CB8AC3E}">
        <p14:creationId xmlns:p14="http://schemas.microsoft.com/office/powerpoint/2010/main" val="3106363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7E5E25-154E-FD22-8B0F-F73B7BB25649}"/>
              </a:ext>
            </a:extLst>
          </p:cNvPr>
          <p:cNvSpPr txBox="1"/>
          <p:nvPr/>
        </p:nvSpPr>
        <p:spPr>
          <a:xfrm>
            <a:off x="1983030" y="445411"/>
            <a:ext cx="6102849" cy="461665"/>
          </a:xfrm>
          <a:prstGeom prst="rect">
            <a:avLst/>
          </a:prstGeom>
          <a:noFill/>
        </p:spPr>
        <p:txBody>
          <a:bodyPr wrap="square" rtlCol="0" anchor="ctr" anchorCtr="0">
            <a:spAutoFit/>
          </a:bodyPr>
          <a:lstStyle/>
          <a:p>
            <a:r>
              <a:rPr lang="fr-CA" sz="2400" b="1" dirty="0"/>
              <a:t>INSTANCES NATIONALES</a:t>
            </a:r>
          </a:p>
        </p:txBody>
      </p:sp>
      <p:sp>
        <p:nvSpPr>
          <p:cNvPr id="4" name="TextBox 3">
            <a:extLst>
              <a:ext uri="{FF2B5EF4-FFF2-40B4-BE49-F238E27FC236}">
                <a16:creationId xmlns:a16="http://schemas.microsoft.com/office/drawing/2014/main" id="{138016E3-B05E-EFF9-FEB8-4141CF5A98D3}"/>
              </a:ext>
            </a:extLst>
          </p:cNvPr>
          <p:cNvSpPr txBox="1"/>
          <p:nvPr/>
        </p:nvSpPr>
        <p:spPr>
          <a:xfrm>
            <a:off x="813575" y="1744542"/>
            <a:ext cx="10212511" cy="3724096"/>
          </a:xfrm>
          <a:prstGeom prst="rect">
            <a:avLst/>
          </a:prstGeom>
          <a:noFill/>
        </p:spPr>
        <p:txBody>
          <a:bodyPr wrap="square" rtlCol="0">
            <a:spAutoFit/>
          </a:bodyPr>
          <a:lstStyle/>
          <a:p>
            <a:pPr algn="just"/>
            <a:r>
              <a:rPr lang="fr-CA" b="1" dirty="0">
                <a:solidFill>
                  <a:schemeClr val="accent1">
                    <a:lumMod val="75000"/>
                  </a:schemeClr>
                </a:solidFill>
              </a:rPr>
              <a:t>CONGRÈS: </a:t>
            </a:r>
          </a:p>
          <a:p>
            <a:pPr algn="just"/>
            <a:r>
              <a:rPr lang="fr-CA" dirty="0"/>
              <a:t>L’instance suprême de l’APTS.  Elle est convoquée aux deux ans.  Les membres du CN y sont élus.es et les modifications aux statuts y sont votées.</a:t>
            </a:r>
            <a:endParaRPr lang="fr-CA" b="1" dirty="0"/>
          </a:p>
          <a:p>
            <a:pPr algn="just"/>
            <a:endParaRPr lang="fr-CA" dirty="0"/>
          </a:p>
          <a:p>
            <a:pPr algn="just"/>
            <a:r>
              <a:rPr lang="fr-CA" b="1" dirty="0">
                <a:solidFill>
                  <a:schemeClr val="accent1">
                    <a:lumMod val="75000"/>
                  </a:schemeClr>
                </a:solidFill>
              </a:rPr>
              <a:t>CONSEIL GÉNÉRAL:</a:t>
            </a:r>
            <a:r>
              <a:rPr lang="fr-CA" dirty="0">
                <a:solidFill>
                  <a:schemeClr val="accent1">
                    <a:lumMod val="75000"/>
                  </a:schemeClr>
                </a:solidFill>
              </a:rPr>
              <a:t> </a:t>
            </a:r>
          </a:p>
          <a:p>
            <a:pPr algn="just"/>
            <a:r>
              <a:rPr lang="fr-FR" dirty="0"/>
              <a:t>Est la plus haute instance entre les congrès. Il se réunit au moins aux 2 mois.</a:t>
            </a:r>
            <a:endParaRPr lang="fr-CA" b="1" dirty="0"/>
          </a:p>
          <a:p>
            <a:pPr algn="just"/>
            <a:endParaRPr lang="fr-CA" dirty="0"/>
          </a:p>
          <a:p>
            <a:pPr algn="just"/>
            <a:r>
              <a:rPr lang="fr-CA" b="1" dirty="0">
                <a:solidFill>
                  <a:schemeClr val="accent1">
                    <a:lumMod val="75000"/>
                  </a:schemeClr>
                </a:solidFill>
              </a:rPr>
              <a:t>CONSEIL NATIONAL:</a:t>
            </a:r>
            <a:r>
              <a:rPr lang="fr-CA" dirty="0">
                <a:solidFill>
                  <a:schemeClr val="accent1">
                    <a:lumMod val="75000"/>
                  </a:schemeClr>
                </a:solidFill>
              </a:rPr>
              <a:t> </a:t>
            </a:r>
          </a:p>
          <a:p>
            <a:pPr algn="just"/>
            <a:r>
              <a:rPr lang="fr-FR" dirty="0"/>
              <a:t>Est composé des huit membres du comité exécutif national ainsi que des personnes représentantes nationales (RN) (au maximum de 23). </a:t>
            </a:r>
          </a:p>
          <a:p>
            <a:pPr algn="just"/>
            <a:r>
              <a:rPr lang="fr-FR" dirty="0"/>
              <a:t>La charge de travail des (RN) est établi par le conseil général. Le comité exécutif national convoque le conseil national au moins cinq fois par année.</a:t>
            </a:r>
          </a:p>
          <a:p>
            <a:pPr algn="just"/>
            <a:endParaRPr lang="fr-FR" sz="2000" dirty="0"/>
          </a:p>
        </p:txBody>
      </p:sp>
      <p:pic>
        <p:nvPicPr>
          <p:cNvPr id="2" name="Image 1" descr="Une image contenant Police, texte, Graphique, logo&#10;&#10;Description générée automatiquement">
            <a:extLst>
              <a:ext uri="{FF2B5EF4-FFF2-40B4-BE49-F238E27FC236}">
                <a16:creationId xmlns:a16="http://schemas.microsoft.com/office/drawing/2014/main" id="{EBC02808-B0E0-8B50-86B2-5DD6FD602B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06" y="0"/>
            <a:ext cx="1889724" cy="1460241"/>
          </a:xfrm>
          <a:prstGeom prst="rect">
            <a:avLst/>
          </a:prstGeom>
        </p:spPr>
      </p:pic>
    </p:spTree>
    <p:extLst>
      <p:ext uri="{BB962C8B-B14F-4D97-AF65-F5344CB8AC3E}">
        <p14:creationId xmlns:p14="http://schemas.microsoft.com/office/powerpoint/2010/main" val="2871258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AAA9E-C210-2136-73CB-E7C777AB5B97}"/>
              </a:ext>
            </a:extLst>
          </p:cNvPr>
          <p:cNvSpPr>
            <a:spLocks noGrp="1"/>
          </p:cNvSpPr>
          <p:nvPr>
            <p:ph type="title"/>
          </p:nvPr>
        </p:nvSpPr>
        <p:spPr>
          <a:xfrm>
            <a:off x="2304047" y="357774"/>
            <a:ext cx="8610600" cy="744691"/>
          </a:xfrm>
        </p:spPr>
        <p:txBody>
          <a:bodyPr>
            <a:normAutofit/>
          </a:bodyPr>
          <a:lstStyle/>
          <a:p>
            <a:r>
              <a:rPr lang="fr-CA" sz="2400" b="1" dirty="0"/>
              <a:t>Structure de l’</a:t>
            </a:r>
            <a:r>
              <a:rPr lang="fr-CA" sz="2400" b="1" dirty="0" err="1"/>
              <a:t>apts</a:t>
            </a:r>
            <a:r>
              <a:rPr lang="fr-CA" sz="2400" b="1" dirty="0"/>
              <a:t> NATIONALE</a:t>
            </a:r>
          </a:p>
        </p:txBody>
      </p:sp>
      <p:pic>
        <p:nvPicPr>
          <p:cNvPr id="5" name="Picture 4">
            <a:extLst>
              <a:ext uri="{FF2B5EF4-FFF2-40B4-BE49-F238E27FC236}">
                <a16:creationId xmlns:a16="http://schemas.microsoft.com/office/drawing/2014/main" id="{F218EC62-6AA6-EBFC-1AF9-3ED86ED714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9870" y="1296055"/>
            <a:ext cx="9032260" cy="5320907"/>
          </a:xfrm>
          <a:prstGeom prst="rect">
            <a:avLst/>
          </a:prstGeom>
        </p:spPr>
      </p:pic>
      <p:pic>
        <p:nvPicPr>
          <p:cNvPr id="3" name="Image 2" descr="Une image contenant Police, texte, Graphique, logo&#10;&#10;Description générée automatiquement">
            <a:extLst>
              <a:ext uri="{FF2B5EF4-FFF2-40B4-BE49-F238E27FC236}">
                <a16:creationId xmlns:a16="http://schemas.microsoft.com/office/drawing/2014/main" id="{7841F528-5724-3696-165F-DCD8C3860D4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306" y="0"/>
            <a:ext cx="1889724" cy="1460241"/>
          </a:xfrm>
          <a:prstGeom prst="rect">
            <a:avLst/>
          </a:prstGeom>
        </p:spPr>
      </p:pic>
    </p:spTree>
    <p:extLst>
      <p:ext uri="{BB962C8B-B14F-4D97-AF65-F5344CB8AC3E}">
        <p14:creationId xmlns:p14="http://schemas.microsoft.com/office/powerpoint/2010/main" val="1762028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A2A4321-F149-115A-2CE0-97E7CBBA1777}"/>
              </a:ext>
            </a:extLst>
          </p:cNvPr>
          <p:cNvSpPr txBox="1"/>
          <p:nvPr/>
        </p:nvSpPr>
        <p:spPr>
          <a:xfrm>
            <a:off x="823913" y="2044858"/>
            <a:ext cx="10544174" cy="3671261"/>
          </a:xfrm>
          <a:prstGeom prst="rect">
            <a:avLst/>
          </a:prstGeom>
          <a:noFill/>
        </p:spPr>
        <p:txBody>
          <a:bodyPr wrap="square">
            <a:spAutoFit/>
          </a:bodyPr>
          <a:lstStyle/>
          <a:p>
            <a:pPr marL="342000" marR="0" lvl="0" indent="-3420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fr-CA" b="1" i="0" u="none" strike="noStrike" kern="1200" cap="none" spc="0" normalizeH="0" baseline="0" noProof="0" dirty="0">
                <a:ln>
                  <a:noFill/>
                </a:ln>
                <a:solidFill>
                  <a:schemeClr val="accent1">
                    <a:lumMod val="75000"/>
                  </a:schemeClr>
                </a:solidFill>
                <a:effectLst/>
                <a:uLnTx/>
                <a:uFillTx/>
                <a:latin typeface="Century Gothic" panose="020B0502020202020204"/>
                <a:ea typeface="+mn-ea"/>
                <a:cs typeface="+mn-cs"/>
              </a:rPr>
              <a:t>EXÉCUTIF LOCAL </a:t>
            </a:r>
            <a:r>
              <a:rPr kumimoji="0" lang="fr-CA" b="0" i="0" u="none" strike="noStrike" kern="1200" cap="none" spc="0" normalizeH="0" baseline="0" noProof="0" dirty="0">
                <a:ln>
                  <a:noFill/>
                </a:ln>
                <a:solidFill>
                  <a:prstClr val="white"/>
                </a:solidFill>
                <a:effectLst/>
                <a:uLnTx/>
                <a:uFillTx/>
                <a:latin typeface="Century Gothic" panose="020B0502020202020204"/>
                <a:ea typeface="+mn-ea"/>
                <a:cs typeface="+mn-cs"/>
              </a:rPr>
              <a:t>(élus.es au 2 ans lors de l’assemblée générale)</a:t>
            </a:r>
          </a:p>
          <a:p>
            <a:pPr marL="720000" lvl="4" indent="-228600" algn="just" defTabSz="914400">
              <a:lnSpc>
                <a:spcPct val="90000"/>
              </a:lnSpc>
              <a:spcBef>
                <a:spcPts val="500"/>
              </a:spcBef>
              <a:buFont typeface="Arial" panose="020B0604020202020204" pitchFamily="34" charset="0"/>
              <a:buChar char="•"/>
              <a:defRPr/>
            </a:pPr>
            <a:r>
              <a:rPr kumimoji="0" lang="fr-CA" b="0" i="0" u="none" strike="noStrike" kern="1200" cap="none" spc="0" normalizeH="0" baseline="0" noProof="0" dirty="0" err="1">
                <a:ln>
                  <a:noFill/>
                </a:ln>
                <a:solidFill>
                  <a:prstClr val="white"/>
                </a:solidFill>
                <a:effectLst/>
                <a:uLnTx/>
                <a:uFillTx/>
                <a:latin typeface="Century Gothic" panose="020B0502020202020204"/>
                <a:ea typeface="+mn-ea"/>
                <a:cs typeface="+mn-cs"/>
              </a:rPr>
              <a:t>Président.e</a:t>
            </a:r>
            <a:endParaRPr kumimoji="0" lang="fr-CA"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720000" lvl="4" indent="-228600" algn="just" defTabSz="914400">
              <a:lnSpc>
                <a:spcPct val="90000"/>
              </a:lnSpc>
              <a:spcBef>
                <a:spcPts val="500"/>
              </a:spcBef>
              <a:buFont typeface="Arial" panose="020B0604020202020204" pitchFamily="34" charset="0"/>
              <a:buChar char="•"/>
              <a:defRPr/>
            </a:pPr>
            <a:r>
              <a:rPr kumimoji="0" lang="fr-CA" b="0" i="0" u="none" strike="noStrike" kern="1200" cap="none" spc="0" normalizeH="0" baseline="0" noProof="0" dirty="0" err="1">
                <a:ln>
                  <a:noFill/>
                </a:ln>
                <a:solidFill>
                  <a:prstClr val="white"/>
                </a:solidFill>
                <a:effectLst/>
                <a:uLnTx/>
                <a:uFillTx/>
                <a:latin typeface="Century Gothic" panose="020B0502020202020204"/>
                <a:ea typeface="+mn-ea"/>
                <a:cs typeface="+mn-cs"/>
              </a:rPr>
              <a:t>Vice-président.e</a:t>
            </a:r>
            <a:endParaRPr kumimoji="0" lang="fr-CA"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720000" lvl="4" indent="-228600" algn="just" defTabSz="914400">
              <a:lnSpc>
                <a:spcPct val="90000"/>
              </a:lnSpc>
              <a:spcBef>
                <a:spcPts val="500"/>
              </a:spcBef>
              <a:buFont typeface="Arial" panose="020B0604020202020204" pitchFamily="34" charset="0"/>
              <a:buChar char="•"/>
              <a:defRPr/>
            </a:pPr>
            <a:r>
              <a:rPr kumimoji="0" lang="fr-CA" b="0" i="0" u="none" strike="noStrike" kern="1200" cap="none" spc="0" normalizeH="0" baseline="0" noProof="0" dirty="0">
                <a:ln>
                  <a:noFill/>
                </a:ln>
                <a:solidFill>
                  <a:prstClr val="white"/>
                </a:solidFill>
                <a:effectLst/>
                <a:uLnTx/>
                <a:uFillTx/>
                <a:latin typeface="Century Gothic" panose="020B0502020202020204"/>
                <a:ea typeface="+mn-ea"/>
                <a:cs typeface="+mn-cs"/>
              </a:rPr>
              <a:t>Secrétaire/</a:t>
            </a:r>
            <a:r>
              <a:rPr kumimoji="0" lang="fr-CA" b="0" i="0" u="none" strike="noStrike" kern="1200" cap="none" spc="0" normalizeH="0" baseline="0" noProof="0" dirty="0" err="1">
                <a:ln>
                  <a:noFill/>
                </a:ln>
                <a:solidFill>
                  <a:prstClr val="white"/>
                </a:solidFill>
                <a:effectLst/>
                <a:uLnTx/>
                <a:uFillTx/>
                <a:latin typeface="Century Gothic" panose="020B0502020202020204"/>
                <a:ea typeface="+mn-ea"/>
                <a:cs typeface="+mn-cs"/>
              </a:rPr>
              <a:t>Trésorier.ère</a:t>
            </a:r>
            <a:endParaRPr kumimoji="0" lang="fr-CA"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34200" marR="0" lvl="2" indent="0" algn="just"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fr-CA"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342000" marR="0" lvl="2" indent="-342000" algn="just"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r-CA" b="1" i="0" u="none" strike="noStrike" kern="1200" cap="none" spc="0" normalizeH="0" baseline="0" noProof="0" dirty="0">
                <a:ln>
                  <a:noFill/>
                </a:ln>
                <a:solidFill>
                  <a:schemeClr val="accent1">
                    <a:lumMod val="75000"/>
                  </a:schemeClr>
                </a:solidFill>
                <a:effectLst/>
                <a:uLnTx/>
                <a:uFillTx/>
                <a:latin typeface="Century Gothic" panose="020B0502020202020204"/>
                <a:ea typeface="+mn-ea"/>
                <a:cs typeface="+mn-cs"/>
              </a:rPr>
              <a:t>AGENTS DE LIAISON </a:t>
            </a:r>
            <a:r>
              <a:rPr kumimoji="0" lang="fr-CA" b="0" i="0" u="none" strike="noStrike" kern="1200" cap="none" spc="0" normalizeH="0" baseline="0" noProof="0" dirty="0">
                <a:ln>
                  <a:noFill/>
                </a:ln>
                <a:solidFill>
                  <a:prstClr val="white"/>
                </a:solidFill>
                <a:effectLst/>
                <a:uLnTx/>
                <a:uFillTx/>
                <a:latin typeface="Century Gothic" panose="020B0502020202020204"/>
                <a:ea typeface="+mn-ea"/>
                <a:cs typeface="+mn-cs"/>
              </a:rPr>
              <a:t>(</a:t>
            </a:r>
            <a:r>
              <a:rPr lang="fr-CA" dirty="0">
                <a:solidFill>
                  <a:prstClr val="white"/>
                </a:solidFill>
                <a:latin typeface="Century Gothic" panose="020B0502020202020204"/>
              </a:rPr>
              <a:t>max de  8</a:t>
            </a:r>
            <a:r>
              <a:rPr kumimoji="0" lang="fr-CA" b="0" i="0" u="none" strike="noStrike" kern="1200" cap="none" spc="0" normalizeH="0" baseline="0" noProof="0" dirty="0">
                <a:ln>
                  <a:noFill/>
                </a:ln>
                <a:solidFill>
                  <a:prstClr val="white"/>
                </a:solidFill>
                <a:effectLst/>
                <a:uLnTx/>
                <a:uFillTx/>
                <a:latin typeface="Century Gothic" panose="020B0502020202020204"/>
                <a:ea typeface="+mn-ea"/>
                <a:cs typeface="+mn-cs"/>
              </a:rPr>
              <a:t> élus.es lors de l’assemblée générale annuelle (AGA))</a:t>
            </a:r>
          </a:p>
          <a:p>
            <a:pPr marL="799200" lvl="3" indent="-342000" algn="just" defTabSz="914400">
              <a:lnSpc>
                <a:spcPct val="90000"/>
              </a:lnSpc>
              <a:spcBef>
                <a:spcPts val="500"/>
              </a:spcBef>
              <a:buFont typeface="Arial" panose="020B0604020202020204" pitchFamily="34" charset="0"/>
              <a:buChar char="•"/>
              <a:defRPr/>
            </a:pPr>
            <a:r>
              <a:rPr lang="fr-CA" dirty="0">
                <a:solidFill>
                  <a:prstClr val="white"/>
                </a:solidFill>
                <a:latin typeface="Century Gothic" panose="020B0502020202020204"/>
              </a:rPr>
              <a:t>R</a:t>
            </a:r>
            <a:r>
              <a:rPr kumimoji="0" lang="fr-CA" b="0" i="0" u="none" strike="noStrike" kern="1200" cap="none" spc="0" normalizeH="0" baseline="0" noProof="0" dirty="0" err="1">
                <a:ln>
                  <a:noFill/>
                </a:ln>
                <a:solidFill>
                  <a:prstClr val="white"/>
                </a:solidFill>
                <a:effectLst/>
                <a:uLnTx/>
                <a:uFillTx/>
                <a:latin typeface="Century Gothic" panose="020B0502020202020204"/>
                <a:ea typeface="+mn-ea"/>
                <a:cs typeface="+mn-cs"/>
              </a:rPr>
              <a:t>eprésentant</a:t>
            </a:r>
            <a:r>
              <a:rPr kumimoji="0" lang="fr-CA" b="0" i="0" u="none" strike="noStrike" kern="1200" cap="none" spc="0" normalizeH="0" baseline="0" noProof="0" dirty="0">
                <a:ln>
                  <a:noFill/>
                </a:ln>
                <a:solidFill>
                  <a:prstClr val="white"/>
                </a:solidFill>
                <a:effectLst/>
                <a:uLnTx/>
                <a:uFillTx/>
                <a:latin typeface="Century Gothic" panose="020B0502020202020204"/>
                <a:ea typeface="+mn-ea"/>
                <a:cs typeface="+mn-cs"/>
              </a:rPr>
              <a:t> chaque secteur de chaque établissement de la Côte Nord</a:t>
            </a:r>
          </a:p>
          <a:p>
            <a:pPr marL="800100" lvl="1" indent="-342900" algn="just">
              <a:buFont typeface="Arial" panose="020B0604020202020204" pitchFamily="34" charset="0"/>
              <a:buChar char="•"/>
            </a:pPr>
            <a:r>
              <a:rPr lang="fr-FR" dirty="0"/>
              <a:t>Permettent la réalisation d’actions efficaces et  la transmission d’informations cruciales et ce, de façon bidirectionnelle entre l’exécutif local et les différents milieux de travail en étant en lien direct avec les membres dans leur milieu de travail.</a:t>
            </a:r>
            <a:endParaRPr lang="fr-CA" b="1" dirty="0"/>
          </a:p>
          <a:p>
            <a:pPr marL="342900" indent="-342900" algn="just">
              <a:buFont typeface="Arial" panose="020B0604020202020204" pitchFamily="34" charset="0"/>
              <a:buChar char="•"/>
            </a:pPr>
            <a:endParaRPr lang="fr-CA" dirty="0"/>
          </a:p>
          <a:p>
            <a:pPr marL="799200" lvl="3" indent="-342000" algn="just" defTabSz="914400">
              <a:lnSpc>
                <a:spcPct val="90000"/>
              </a:lnSpc>
              <a:spcBef>
                <a:spcPts val="500"/>
              </a:spcBef>
              <a:buFont typeface="Arial" panose="020B0604020202020204" pitchFamily="34" charset="0"/>
              <a:buChar char="•"/>
              <a:defRPr/>
            </a:pPr>
            <a:endParaRPr kumimoji="0" lang="fr-CA" sz="20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9" name="TextBox 8">
            <a:extLst>
              <a:ext uri="{FF2B5EF4-FFF2-40B4-BE49-F238E27FC236}">
                <a16:creationId xmlns:a16="http://schemas.microsoft.com/office/drawing/2014/main" id="{75A0D1A4-B7DB-0EC3-A5B1-EF2421DF4E13}"/>
              </a:ext>
            </a:extLst>
          </p:cNvPr>
          <p:cNvSpPr txBox="1"/>
          <p:nvPr/>
        </p:nvSpPr>
        <p:spPr>
          <a:xfrm>
            <a:off x="1983030" y="406954"/>
            <a:ext cx="8160462" cy="646331"/>
          </a:xfrm>
          <a:prstGeom prst="rect">
            <a:avLst/>
          </a:prstGeom>
          <a:noFill/>
        </p:spPr>
        <p:txBody>
          <a:bodyPr wrap="square" lIns="91440" tIns="45720" rIns="91440" bIns="45720" rtlCol="0" anchor="ctr" anchorCtr="0">
            <a:spAutoFit/>
          </a:bodyPr>
          <a:lstStyle/>
          <a:p>
            <a:r>
              <a:rPr lang="fr-CA" b="1"/>
              <a:t>COMPOSITION PALIER L</a:t>
            </a:r>
            <a:r>
              <a:rPr lang="fr-CA" b="1" dirty="0"/>
              <a:t>OCAL</a:t>
            </a:r>
            <a:endParaRPr lang="fr-CA" dirty="0"/>
          </a:p>
          <a:p>
            <a:r>
              <a:rPr lang="fr-CA" b="1" dirty="0"/>
              <a:t>Saguenay-Lac-Saint-Jean Côte Nord </a:t>
            </a:r>
            <a:r>
              <a:rPr lang="fr-CA" b="1"/>
              <a:t>Laboratoires</a:t>
            </a:r>
            <a:endParaRPr lang="fr-CA" sz="2400" b="1"/>
          </a:p>
        </p:txBody>
      </p:sp>
      <p:pic>
        <p:nvPicPr>
          <p:cNvPr id="2" name="Image 1" descr="Une image contenant Police, texte, Graphique, logo&#10;&#10;Description générée automatiquement">
            <a:extLst>
              <a:ext uri="{FF2B5EF4-FFF2-40B4-BE49-F238E27FC236}">
                <a16:creationId xmlns:a16="http://schemas.microsoft.com/office/drawing/2014/main" id="{95352A5A-2A7A-26DF-DFC2-8A40A220CB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06" y="0"/>
            <a:ext cx="1889724" cy="1460241"/>
          </a:xfrm>
          <a:prstGeom prst="rect">
            <a:avLst/>
          </a:prstGeom>
        </p:spPr>
      </p:pic>
    </p:spTree>
    <p:extLst>
      <p:ext uri="{BB962C8B-B14F-4D97-AF65-F5344CB8AC3E}">
        <p14:creationId xmlns:p14="http://schemas.microsoft.com/office/powerpoint/2010/main" val="1673438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7E5E25-154E-FD22-8B0F-F73B7BB25649}"/>
              </a:ext>
            </a:extLst>
          </p:cNvPr>
          <p:cNvSpPr txBox="1"/>
          <p:nvPr/>
        </p:nvSpPr>
        <p:spPr>
          <a:xfrm>
            <a:off x="1983030" y="406953"/>
            <a:ext cx="5894188" cy="646331"/>
          </a:xfrm>
          <a:prstGeom prst="rect">
            <a:avLst/>
          </a:prstGeom>
          <a:noFill/>
        </p:spPr>
        <p:txBody>
          <a:bodyPr wrap="square" lIns="91440" tIns="45720" rIns="91440" bIns="45720" rtlCol="0" anchor="ctr" anchorCtr="0">
            <a:spAutoFit/>
          </a:bodyPr>
          <a:lstStyle/>
          <a:p>
            <a:r>
              <a:rPr lang="fr-CA" b="1"/>
              <a:t>INSTANCES LOCALES</a:t>
            </a:r>
          </a:p>
          <a:p>
            <a:r>
              <a:rPr lang="fr-CA" b="1"/>
              <a:t>Saguenay-Lac-Saint-Jean Côte Nord Laboratoires</a:t>
            </a:r>
            <a:endParaRPr lang="fr-CA"/>
          </a:p>
        </p:txBody>
      </p:sp>
      <p:sp>
        <p:nvSpPr>
          <p:cNvPr id="4" name="TextBox 3">
            <a:extLst>
              <a:ext uri="{FF2B5EF4-FFF2-40B4-BE49-F238E27FC236}">
                <a16:creationId xmlns:a16="http://schemas.microsoft.com/office/drawing/2014/main" id="{138016E3-B05E-EFF9-FEB8-4141CF5A98D3}"/>
              </a:ext>
            </a:extLst>
          </p:cNvPr>
          <p:cNvSpPr txBox="1"/>
          <p:nvPr/>
        </p:nvSpPr>
        <p:spPr>
          <a:xfrm>
            <a:off x="662643" y="1959528"/>
            <a:ext cx="11068050" cy="3693319"/>
          </a:xfrm>
          <a:prstGeom prst="rect">
            <a:avLst/>
          </a:prstGeom>
          <a:noFill/>
        </p:spPr>
        <p:txBody>
          <a:bodyPr wrap="square" rtlCol="0">
            <a:spAutoFit/>
          </a:bodyPr>
          <a:lstStyle/>
          <a:p>
            <a:pPr algn="just"/>
            <a:r>
              <a:rPr lang="fr-CA" b="1" dirty="0">
                <a:solidFill>
                  <a:schemeClr val="accent1">
                    <a:lumMod val="75000"/>
                  </a:schemeClr>
                </a:solidFill>
              </a:rPr>
              <a:t>ASSEMBLÉE GÉNÉRALE ANNUELLE (AGA): </a:t>
            </a:r>
          </a:p>
          <a:p>
            <a:pPr algn="just"/>
            <a:r>
              <a:rPr lang="fr-FR" dirty="0"/>
              <a:t>Tous les membres de l’unité de négociation y sont convoqués.es, au moins 1 fois par année financière, dont une entre avril et juin.</a:t>
            </a:r>
          </a:p>
          <a:p>
            <a:pPr marL="742950" lvl="1" indent="-285750" algn="just">
              <a:buFont typeface="Arial" panose="020B0604020202020204" pitchFamily="34" charset="0"/>
              <a:buChar char="•"/>
            </a:pPr>
            <a:r>
              <a:rPr lang="fr-FR" dirty="0"/>
              <a:t>élection les membres de l’exécutif local;</a:t>
            </a:r>
          </a:p>
          <a:p>
            <a:pPr marL="742950" lvl="1" indent="-285750" algn="just">
              <a:buFont typeface="Arial" panose="020B0604020202020204" pitchFamily="34" charset="0"/>
              <a:buChar char="•"/>
            </a:pPr>
            <a:r>
              <a:rPr lang="fr-FR" dirty="0"/>
              <a:t>discuté tous les évènements de la dernière année et le budget qui s'y rattachait;</a:t>
            </a:r>
          </a:p>
          <a:p>
            <a:pPr marL="742950" lvl="1" indent="-285750" algn="just">
              <a:buFont typeface="Arial" panose="020B0604020202020204" pitchFamily="34" charset="0"/>
              <a:buChar char="•"/>
            </a:pPr>
            <a:r>
              <a:rPr lang="fr-FR" dirty="0"/>
              <a:t>discuté le budget de l'année à venir et les évènements qui y seront prévus;</a:t>
            </a:r>
          </a:p>
          <a:p>
            <a:pPr marL="742950" lvl="1" indent="-285750" algn="just">
              <a:buFont typeface="Arial" panose="020B0604020202020204" pitchFamily="34" charset="0"/>
              <a:buChar char="•"/>
            </a:pPr>
            <a:r>
              <a:rPr lang="fr-FR" dirty="0"/>
              <a:t>Tous les membres y sont invités et peuvent poser leur candidature;</a:t>
            </a:r>
          </a:p>
          <a:p>
            <a:pPr lvl="1" algn="just"/>
            <a:endParaRPr lang="fr-FR" dirty="0"/>
          </a:p>
          <a:p>
            <a:pPr algn="just"/>
            <a:r>
              <a:rPr lang="fr-CA" b="1" dirty="0">
                <a:solidFill>
                  <a:schemeClr val="accent1">
                    <a:lumMod val="75000"/>
                  </a:schemeClr>
                </a:solidFill>
              </a:rPr>
              <a:t>ASSEMBLÉE GÉNÉRALE SPÉCIALE (AGS): </a:t>
            </a:r>
          </a:p>
          <a:p>
            <a:pPr marL="285750" indent="-285750" algn="just">
              <a:buFont typeface="Arial" panose="020B0604020202020204" pitchFamily="34" charset="0"/>
              <a:buChar char="•"/>
            </a:pPr>
            <a:r>
              <a:rPr lang="fr-FR" dirty="0"/>
              <a:t>Peut être convoqué la consultation/vote concernant les conventions collectives, les mandats de grève, etc.</a:t>
            </a:r>
            <a:endParaRPr lang="fr-CA" dirty="0"/>
          </a:p>
          <a:p>
            <a:pPr algn="just"/>
            <a:endParaRPr lang="fr-CA" b="1" dirty="0">
              <a:solidFill>
                <a:schemeClr val="accent1">
                  <a:lumMod val="75000"/>
                </a:schemeClr>
              </a:solidFill>
            </a:endParaRPr>
          </a:p>
          <a:p>
            <a:pPr algn="just"/>
            <a:endParaRPr lang="fr-FR" dirty="0"/>
          </a:p>
        </p:txBody>
      </p:sp>
      <p:pic>
        <p:nvPicPr>
          <p:cNvPr id="2" name="Image 1" descr="Une image contenant Police, texte, Graphique, logo&#10;&#10;Description générée automatiquement">
            <a:extLst>
              <a:ext uri="{FF2B5EF4-FFF2-40B4-BE49-F238E27FC236}">
                <a16:creationId xmlns:a16="http://schemas.microsoft.com/office/drawing/2014/main" id="{8CE4CA42-CA15-FCB1-BC27-2A49C8E3D4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06" y="0"/>
            <a:ext cx="1889724" cy="1460241"/>
          </a:xfrm>
          <a:prstGeom prst="rect">
            <a:avLst/>
          </a:prstGeom>
        </p:spPr>
      </p:pic>
    </p:spTree>
    <p:extLst>
      <p:ext uri="{BB962C8B-B14F-4D97-AF65-F5344CB8AC3E}">
        <p14:creationId xmlns:p14="http://schemas.microsoft.com/office/powerpoint/2010/main" val="142214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8016E3-B05E-EFF9-FEB8-4141CF5A98D3}"/>
              </a:ext>
            </a:extLst>
          </p:cNvPr>
          <p:cNvSpPr txBox="1"/>
          <p:nvPr/>
        </p:nvSpPr>
        <p:spPr>
          <a:xfrm>
            <a:off x="561975" y="1656645"/>
            <a:ext cx="11068050" cy="4862870"/>
          </a:xfrm>
          <a:prstGeom prst="rect">
            <a:avLst/>
          </a:prstGeom>
          <a:noFill/>
        </p:spPr>
        <p:txBody>
          <a:bodyPr wrap="square" rtlCol="0">
            <a:spAutoFit/>
          </a:bodyPr>
          <a:lstStyle/>
          <a:p>
            <a:pPr algn="just"/>
            <a:r>
              <a:rPr lang="fr-CA" b="1" dirty="0">
                <a:solidFill>
                  <a:schemeClr val="accent1">
                    <a:lumMod val="75000"/>
                  </a:schemeClr>
                </a:solidFill>
              </a:rPr>
              <a:t>COMITÉ EXÉCUTIF: </a:t>
            </a:r>
            <a:r>
              <a:rPr lang="fr-CA" dirty="0"/>
              <a:t>Se rassemble environ 1 fois par mois.</a:t>
            </a:r>
          </a:p>
          <a:p>
            <a:pPr marL="800100" lvl="1" indent="-342900" algn="just">
              <a:buFont typeface="Arial" panose="020B0604020202020204" pitchFamily="34" charset="0"/>
              <a:buChar char="•"/>
            </a:pPr>
            <a:r>
              <a:rPr lang="fr-CA" dirty="0"/>
              <a:t>Assure l’avancement de divers dossiers de relations de travail, participe aux différents comités locaux et nationaux, </a:t>
            </a:r>
            <a:r>
              <a:rPr lang="fr-FR" dirty="0"/>
              <a:t>voit à la gestion du budget local, voit à l’application des décisions adoptées par les instances nationales et locales </a:t>
            </a:r>
            <a:r>
              <a:rPr lang="fr-CA" dirty="0"/>
              <a:t>et coordonne la mise sur pied d’évènements locaux et nationaux;</a:t>
            </a:r>
          </a:p>
          <a:p>
            <a:pPr marL="800100" lvl="1" indent="-342900" algn="just">
              <a:buFont typeface="Arial" panose="020B0604020202020204" pitchFamily="34" charset="0"/>
              <a:buChar char="•"/>
            </a:pPr>
            <a:r>
              <a:rPr lang="fr-FR" dirty="0"/>
              <a:t>Assure la représentation juste et équitable de chacun de ses membres à tous les niveaux. </a:t>
            </a:r>
          </a:p>
          <a:p>
            <a:pPr algn="just"/>
            <a:endParaRPr lang="fr-CA" b="1" dirty="0">
              <a:solidFill>
                <a:schemeClr val="accent1">
                  <a:lumMod val="75000"/>
                </a:schemeClr>
              </a:solidFill>
            </a:endParaRPr>
          </a:p>
          <a:p>
            <a:pPr algn="just"/>
            <a:r>
              <a:rPr lang="fr-CA" b="1" dirty="0">
                <a:solidFill>
                  <a:schemeClr val="accent1">
                    <a:lumMod val="75000"/>
                  </a:schemeClr>
                </a:solidFill>
              </a:rPr>
              <a:t>ASSEMBLÉE DE SECTEUR: </a:t>
            </a:r>
            <a:r>
              <a:rPr lang="fr-CA" b="1" dirty="0"/>
              <a:t>selon un laboratoire spécifique</a:t>
            </a:r>
            <a:endParaRPr lang="fr-FR" dirty="0"/>
          </a:p>
          <a:p>
            <a:pPr marL="800100" lvl="1" indent="-342900" algn="just">
              <a:buFont typeface="Arial" panose="020B0604020202020204" pitchFamily="34" charset="0"/>
              <a:buChar char="•"/>
            </a:pPr>
            <a:r>
              <a:rPr lang="fr-FR" dirty="0"/>
              <a:t>On y discute des enjeux du secteur en question et les membres peuvent être appelés à voter sur des projets d’entente concernant le groupe en question. </a:t>
            </a:r>
          </a:p>
          <a:p>
            <a:pPr marL="342900" indent="-342900" algn="just">
              <a:buFont typeface="Arial" panose="020B0604020202020204" pitchFamily="34" charset="0"/>
              <a:buChar char="•"/>
            </a:pPr>
            <a:endParaRPr lang="fr-FR" dirty="0"/>
          </a:p>
          <a:p>
            <a:pPr algn="just"/>
            <a:r>
              <a:rPr lang="fr-CA" b="1" dirty="0">
                <a:solidFill>
                  <a:schemeClr val="accent1">
                    <a:lumMod val="75000"/>
                  </a:schemeClr>
                </a:solidFill>
              </a:rPr>
              <a:t>CONSEIL SYNDICAL: </a:t>
            </a:r>
            <a:r>
              <a:rPr lang="fr-FR" dirty="0"/>
              <a:t>Se réunit au moins une fois par année en mode hybride</a:t>
            </a:r>
          </a:p>
          <a:p>
            <a:pPr marL="800100" lvl="1" indent="-342900" algn="just">
              <a:buFont typeface="Arial" panose="020B0604020202020204" pitchFamily="34" charset="0"/>
              <a:buChar char="•"/>
            </a:pPr>
            <a:r>
              <a:rPr lang="fr-FR" dirty="0"/>
              <a:t>Permet le transfert d’informations du terrain au Comité exécutif, Conseillers et RN</a:t>
            </a:r>
          </a:p>
          <a:p>
            <a:pPr marL="800100" lvl="1" indent="-342900" algn="just">
              <a:buFont typeface="Arial" panose="020B0604020202020204" pitchFamily="34" charset="0"/>
              <a:buChar char="•"/>
            </a:pPr>
            <a:r>
              <a:rPr lang="fr-FR" dirty="0"/>
              <a:t>Permet l’éducation syndicale et </a:t>
            </a:r>
          </a:p>
          <a:p>
            <a:pPr marL="800100" lvl="1" indent="-342900" algn="just">
              <a:buFont typeface="Arial" panose="020B0604020202020204" pitchFamily="34" charset="0"/>
              <a:buChar char="•"/>
            </a:pPr>
            <a:r>
              <a:rPr lang="fr-FR" dirty="0"/>
              <a:t>Permet d’assurer la mobilisation des membres. </a:t>
            </a:r>
          </a:p>
          <a:p>
            <a:pPr lvl="1" algn="just"/>
            <a:endParaRPr lang="fr-CA" sz="2200" b="1" dirty="0"/>
          </a:p>
          <a:p>
            <a:pPr marL="800100" lvl="1" indent="-342900" algn="just">
              <a:buFont typeface="Arial" panose="020B0604020202020204" pitchFamily="34" charset="0"/>
              <a:buChar char="•"/>
            </a:pPr>
            <a:endParaRPr lang="fr-CA" dirty="0"/>
          </a:p>
        </p:txBody>
      </p:sp>
      <p:pic>
        <p:nvPicPr>
          <p:cNvPr id="2" name="Image 1" descr="Une image contenant Police, texte, Graphique, logo&#10;&#10;Description générée automatiquement">
            <a:extLst>
              <a:ext uri="{FF2B5EF4-FFF2-40B4-BE49-F238E27FC236}">
                <a16:creationId xmlns:a16="http://schemas.microsoft.com/office/drawing/2014/main" id="{FAE0ACAA-267A-684E-201C-83F4C1EF82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06" y="0"/>
            <a:ext cx="1889724" cy="1460241"/>
          </a:xfrm>
          <a:prstGeom prst="rect">
            <a:avLst/>
          </a:prstGeom>
        </p:spPr>
      </p:pic>
      <p:sp>
        <p:nvSpPr>
          <p:cNvPr id="5" name="ZoneTexte 4">
            <a:extLst>
              <a:ext uri="{FF2B5EF4-FFF2-40B4-BE49-F238E27FC236}">
                <a16:creationId xmlns:a16="http://schemas.microsoft.com/office/drawing/2014/main" id="{1DAD165A-3061-4C9B-8176-29EB2E242613}"/>
              </a:ext>
            </a:extLst>
          </p:cNvPr>
          <p:cNvSpPr txBox="1"/>
          <p:nvPr/>
        </p:nvSpPr>
        <p:spPr>
          <a:xfrm>
            <a:off x="1981200" y="410029"/>
            <a:ext cx="6096000"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rtl="0"/>
            <a:r>
              <a:rPr lang="fr-CA" sz="1800" b="1" i="0" u="none" strike="noStrike" baseline="0">
                <a:solidFill>
                  <a:srgbClr val="FFFFFF"/>
                </a:solidFill>
                <a:latin typeface="Century Gothic"/>
                <a:ea typeface="Segoe UI"/>
                <a:cs typeface="Segoe UI"/>
              </a:rPr>
              <a:t>INSTANCES LOCALES</a:t>
            </a:r>
            <a:r>
              <a:rPr lang="en-US" sz="1800" b="0" i="0">
                <a:solidFill>
                  <a:srgbClr val="FFFFFF"/>
                </a:solidFill>
                <a:latin typeface="Century Gothic"/>
                <a:ea typeface="Segoe UI"/>
                <a:cs typeface="Segoe UI"/>
              </a:rPr>
              <a:t>​</a:t>
            </a:r>
          </a:p>
          <a:p>
            <a:pPr algn="l" rtl="0"/>
            <a:r>
              <a:rPr lang="fr-CA" sz="1800" b="1" i="0" u="none" strike="noStrike" baseline="0">
                <a:solidFill>
                  <a:srgbClr val="FFFFFF"/>
                </a:solidFill>
                <a:latin typeface="Century Gothic"/>
                <a:ea typeface="Segoe UI"/>
                <a:cs typeface="Segoe UI"/>
              </a:rPr>
              <a:t>Saguenay-Lac-Saint-Jean Côte Nord Laboratoires</a:t>
            </a:r>
          </a:p>
          <a:p>
            <a:pPr algn="ctr"/>
            <a:endParaRPr lang="fr-FR"/>
          </a:p>
        </p:txBody>
      </p:sp>
    </p:spTree>
    <p:extLst>
      <p:ext uri="{BB962C8B-B14F-4D97-AF65-F5344CB8AC3E}">
        <p14:creationId xmlns:p14="http://schemas.microsoft.com/office/powerpoint/2010/main" val="3603742672"/>
      </p:ext>
    </p:extLst>
  </p:cSld>
  <p:clrMapOvr>
    <a:masterClrMapping/>
  </p:clrMapOvr>
</p:sld>
</file>

<file path=ppt/theme/theme1.xml><?xml version="1.0" encoding="utf-8"?>
<a:theme xmlns:a="http://schemas.openxmlformats.org/drawingml/2006/main" name="Secteur">
  <a:themeElements>
    <a:clrScheme name="Secteu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cteu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eu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525720FC247C4A907F12AA678577EE" ma:contentTypeVersion="16" ma:contentTypeDescription="Crée un document." ma:contentTypeScope="" ma:versionID="90e718925fc868a9e8df5886b095da96">
  <xsd:schema xmlns:xsd="http://www.w3.org/2001/XMLSchema" xmlns:xs="http://www.w3.org/2001/XMLSchema" xmlns:p="http://schemas.microsoft.com/office/2006/metadata/properties" xmlns:ns2="7becf0c2-535e-4b37-9614-4283ac63b2d1" xmlns:ns3="89f444a6-3351-42e9-9896-5f8694bcde62" targetNamespace="http://schemas.microsoft.com/office/2006/metadata/properties" ma:root="true" ma:fieldsID="2e87a505fbdc2b7ebe9b4a67367d1ee7" ns2:_="" ns3:_="">
    <xsd:import namespace="7becf0c2-535e-4b37-9614-4283ac63b2d1"/>
    <xsd:import namespace="89f444a6-3351-42e9-9896-5f8694bcde6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Confidentialité" minOccurs="0"/>
                <xsd:element ref="ns3:Statu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ecf0c2-535e-4b37-9614-4283ac63b2d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Balises d’images" ma:readOnly="false" ma:fieldId="{5cf76f15-5ced-4ddc-b409-7134ff3c332f}" ma:taxonomyMulti="true" ma:sspId="30a1aba9-f3c9-4feb-ad63-7029b46dc76b"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9f444a6-3351-42e9-9896-5f8694bcde6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78c9ed60-995c-4fd3-8be1-f03e035872fa}" ma:internalName="TaxCatchAll" ma:showField="CatchAllData" ma:web="89f444a6-3351-42e9-9896-5f8694bcde62">
      <xsd:complexType>
        <xsd:complexContent>
          <xsd:extension base="dms:MultiChoiceLookup">
            <xsd:sequence>
              <xsd:element name="Value" type="dms:Lookup" maxOccurs="unbounded" minOccurs="0" nillable="true"/>
            </xsd:sequence>
          </xsd:extension>
        </xsd:complexContent>
      </xsd:complexType>
    </xsd:element>
    <xsd:element name="Confidentialité" ma:index="18" nillable="true" ma:displayName="Confidentialité" ma:default="Public" ma:description="Classification de la sensibilité (n’applique pas de permissions automatiquement)" ma:format="Dropdown" ma:internalName="Confidentialit_x00e9_">
      <xsd:simpleType>
        <xsd:restriction base="dms:Choice">
          <xsd:enumeration value="Public"/>
          <xsd:enumeration value="Interne"/>
          <xsd:enumeration value="Restreint"/>
          <xsd:enumeration value="Confidentiel"/>
        </xsd:restriction>
      </xsd:simpleType>
    </xsd:element>
    <xsd:element name="Statut" ma:index="19" nillable="true" ma:displayName="Statut" ma:default="Brouillon" ma:description="Gestion du cycle de vie et archivage logique" ma:format="Dropdown" ma:internalName="Statut">
      <xsd:simpleType>
        <xsd:restriction base="dms:Choice">
          <xsd:enumeration value="Brouillon"/>
          <xsd:enumeration value="En révision"/>
          <xsd:enumeration value="Approuvé"/>
          <xsd:enumeration value="Publié"/>
          <xsd:enumeration value="Archivé"/>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becf0c2-535e-4b37-9614-4283ac63b2d1">
      <Terms xmlns="http://schemas.microsoft.com/office/infopath/2007/PartnerControls"/>
    </lcf76f155ced4ddcb4097134ff3c332f>
    <Confidentialité xmlns="89f444a6-3351-42e9-9896-5f8694bcde62">Public</Confidentialité>
    <TaxCatchAll xmlns="89f444a6-3351-42e9-9896-5f8694bcde62" xsi:nil="true"/>
    <Statut xmlns="89f444a6-3351-42e9-9896-5f8694bcde62">Brouillon</Statut>
  </documentManagement>
</p:properties>
</file>

<file path=customXml/itemProps1.xml><?xml version="1.0" encoding="utf-8"?>
<ds:datastoreItem xmlns:ds="http://schemas.openxmlformats.org/officeDocument/2006/customXml" ds:itemID="{F244434C-8C45-4760-A100-A7B8281621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ecf0c2-535e-4b37-9614-4283ac63b2d1"/>
    <ds:schemaRef ds:uri="89f444a6-3351-42e9-9896-5f8694bcde6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561A022-2E71-40D3-BE6B-02469A2F9FA4}">
  <ds:schemaRefs>
    <ds:schemaRef ds:uri="http://schemas.microsoft.com/sharepoint/v3/contenttype/forms"/>
  </ds:schemaRefs>
</ds:datastoreItem>
</file>

<file path=customXml/itemProps3.xml><?xml version="1.0" encoding="utf-8"?>
<ds:datastoreItem xmlns:ds="http://schemas.openxmlformats.org/officeDocument/2006/customXml" ds:itemID="{8643D38B-29AD-4B76-B204-CF7BCC6ED16E}">
  <ds:schemaRefs>
    <ds:schemaRef ds:uri="http://purl.org/dc/elements/1.1/"/>
    <ds:schemaRef ds:uri="http://purl.org/dc/terms/"/>
    <ds:schemaRef ds:uri="http://schemas.microsoft.com/office/2006/metadata/properties"/>
    <ds:schemaRef ds:uri="http://schemas.microsoft.com/office/2006/documentManagement/types"/>
    <ds:schemaRef ds:uri="89f444a6-3351-42e9-9896-5f8694bcde62"/>
    <ds:schemaRef ds:uri="http://purl.org/dc/dcmitype/"/>
    <ds:schemaRef ds:uri="http://schemas.microsoft.com/office/infopath/2007/PartnerControls"/>
    <ds:schemaRef ds:uri="http://schemas.openxmlformats.org/package/2006/metadata/core-properties"/>
    <ds:schemaRef ds:uri="7becf0c2-535e-4b37-9614-4283ac63b2d1"/>
    <ds:schemaRef ds:uri="http://www.w3.org/XML/1998/namespace"/>
  </ds:schemaRefs>
</ds:datastoreItem>
</file>

<file path=docMetadata/LabelInfo.xml><?xml version="1.0" encoding="utf-8"?>
<clbl:labelList xmlns:clbl="http://schemas.microsoft.com/office/2020/mipLabelMetadata">
  <clbl:label id="{d5bea9d4-0926-4e5f-80c9-b8683003a904}" enabled="1" method="Standard" siteId="{b3f09b76-2e0b-4227-ae89-f79907854dab}" removed="0"/>
</clbl:labelList>
</file>

<file path=docProps/app.xml><?xml version="1.0" encoding="utf-8"?>
<Properties xmlns="http://schemas.openxmlformats.org/officeDocument/2006/extended-properties" xmlns:vt="http://schemas.openxmlformats.org/officeDocument/2006/docPropsVTypes">
  <Template>Slice</Template>
  <TotalTime>4215</TotalTime>
  <Words>965</Words>
  <Application>Microsoft Office PowerPoint</Application>
  <PresentationFormat>Grand écran</PresentationFormat>
  <Paragraphs>122</Paragraphs>
  <Slides>12</Slides>
  <Notes>8</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Calibri</vt:lpstr>
      <vt:lpstr>Century Gothic</vt:lpstr>
      <vt:lpstr>Wingdings 3</vt:lpstr>
      <vt:lpstr>Secteur</vt:lpstr>
      <vt:lpstr>Bienvenue à l’apts</vt:lpstr>
      <vt:lpstr>Présentation PowerPoint</vt:lpstr>
      <vt:lpstr>Présentation PowerPoint</vt:lpstr>
      <vt:lpstr>Présentation PowerPoint</vt:lpstr>
      <vt:lpstr>Présentation PowerPoint</vt:lpstr>
      <vt:lpstr>Structure de l’apts NATIONALE</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à l’apts</dc:title>
  <dc:creator>Nadine Boudreau (CUSM)</dc:creator>
  <cp:lastModifiedBy>Sylvie Le Breton</cp:lastModifiedBy>
  <cp:revision>83</cp:revision>
  <dcterms:created xsi:type="dcterms:W3CDTF">2022-07-22T16:01:13Z</dcterms:created>
  <dcterms:modified xsi:type="dcterms:W3CDTF">2026-07-15T13:38:54Z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5bea9d4-0926-4e5f-80c9-b8683003a904_Enabled">
    <vt:lpwstr>true</vt:lpwstr>
  </property>
  <property fmtid="{D5CDD505-2E9C-101B-9397-08002B2CF9AE}" pid="3" name="MSIP_Label_d5bea9d4-0926-4e5f-80c9-b8683003a904_SetDate">
    <vt:lpwstr>2024-06-07T14:42:00Z</vt:lpwstr>
  </property>
  <property fmtid="{D5CDD505-2E9C-101B-9397-08002B2CF9AE}" pid="4" name="MSIP_Label_d5bea9d4-0926-4e5f-80c9-b8683003a904_Method">
    <vt:lpwstr>Standard</vt:lpwstr>
  </property>
  <property fmtid="{D5CDD505-2E9C-101B-9397-08002B2CF9AE}" pid="5" name="MSIP_Label_d5bea9d4-0926-4e5f-80c9-b8683003a904_Name">
    <vt:lpwstr>defa4170-0d19-0005-0004-bc88714345d2</vt:lpwstr>
  </property>
  <property fmtid="{D5CDD505-2E9C-101B-9397-08002B2CF9AE}" pid="6" name="MSIP_Label_d5bea9d4-0926-4e5f-80c9-b8683003a904_SiteId">
    <vt:lpwstr>b3f09b76-2e0b-4227-ae89-f79907854dab</vt:lpwstr>
  </property>
  <property fmtid="{D5CDD505-2E9C-101B-9397-08002B2CF9AE}" pid="7" name="MSIP_Label_d5bea9d4-0926-4e5f-80c9-b8683003a904_ActionId">
    <vt:lpwstr>26a07d3b-f474-4bfb-a4a2-c70019ae5e64</vt:lpwstr>
  </property>
  <property fmtid="{D5CDD505-2E9C-101B-9397-08002B2CF9AE}" pid="8" name="MSIP_Label_d5bea9d4-0926-4e5f-80c9-b8683003a904_ContentBits">
    <vt:lpwstr>0</vt:lpwstr>
  </property>
  <property fmtid="{D5CDD505-2E9C-101B-9397-08002B2CF9AE}" pid="9" name="ContentTypeId">
    <vt:lpwstr>0x01010041525720FC247C4A907F12AA678577EE</vt:lpwstr>
  </property>
  <property fmtid="{D5CDD505-2E9C-101B-9397-08002B2CF9AE}" pid="10" name="MediaServiceImageTags">
    <vt:lpwstr/>
  </property>
</Properties>
</file>