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"/>
  </p:notesMasterIdLst>
  <p:sldIdLst>
    <p:sldId id="259" r:id="rId2"/>
    <p:sldId id="260" r:id="rId3"/>
    <p:sldId id="261" r:id="rId4"/>
  </p:sldIdLst>
  <p:sldSz cx="7775575" cy="1004411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3" userDrawn="1">
          <p15:clr>
            <a:srgbClr val="A4A3A4"/>
          </p15:clr>
        </p15:guide>
        <p15:guide id="2" pos="24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5D3DF"/>
    <a:srgbClr val="FF7F01"/>
    <a:srgbClr val="0F46A0"/>
    <a:srgbClr val="1451AA"/>
    <a:srgbClr val="7363D7"/>
    <a:srgbClr val="526CFD"/>
    <a:srgbClr val="6F5DE0"/>
    <a:srgbClr val="B4C5F9"/>
    <a:srgbClr val="3E5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70" autoAdjust="0"/>
    <p:restoredTop sz="94660"/>
  </p:normalViewPr>
  <p:slideViewPr>
    <p:cSldViewPr>
      <p:cViewPr>
        <p:scale>
          <a:sx n="60" d="100"/>
          <a:sy n="60" d="100"/>
        </p:scale>
        <p:origin x="1172" y="-112"/>
      </p:cViewPr>
      <p:guideLst>
        <p:guide orient="horz" pos="3163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07F12C2-E0F1-49E0-AF7D-C06C40AF35F1}" type="datetimeFigureOut">
              <a:rPr lang="fr-CA" smtClean="0"/>
              <a:t>2024-07-18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1162050"/>
            <a:ext cx="24288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6DB2C19-0563-4F99-95B0-60F49134929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00711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B2C19-0563-4F99-95B0-60F491349297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0932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B2C19-0563-4F99-95B0-60F491349297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7849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B2C19-0563-4F99-95B0-60F491349297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53849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643794"/>
            <a:ext cx="6609239" cy="3496839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275485"/>
            <a:ext cx="5831681" cy="2425002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7AE8-15C0-4FA3-90A6-611D5F2D752E}" type="datetimeFigureOut">
              <a:rPr lang="fr-CA" smtClean="0"/>
              <a:t>2024-07-18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CF22-3802-41F3-966C-20574E9F34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045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7AE8-15C0-4FA3-90A6-611D5F2D752E}" type="datetimeFigureOut">
              <a:rPr lang="fr-CA" smtClean="0"/>
              <a:t>2024-07-18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CF22-3802-41F3-966C-20574E9F34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111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34756"/>
            <a:ext cx="1676608" cy="85119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34756"/>
            <a:ext cx="4932630" cy="8511921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7AE8-15C0-4FA3-90A6-611D5F2D752E}" type="datetimeFigureOut">
              <a:rPr lang="fr-CA" smtClean="0"/>
              <a:t>2024-07-18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CF22-3802-41F3-966C-20574E9F34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724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7AE8-15C0-4FA3-90A6-611D5F2D752E}" type="datetimeFigureOut">
              <a:rPr lang="fr-CA" smtClean="0"/>
              <a:t>2024-07-18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CF22-3802-41F3-966C-20574E9F34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736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504056"/>
            <a:ext cx="6706433" cy="4178071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6721654"/>
            <a:ext cx="6706433" cy="2197149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7AE8-15C0-4FA3-90A6-611D5F2D752E}" type="datetimeFigureOut">
              <a:rPr lang="fr-CA" smtClean="0"/>
              <a:t>2024-07-18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CF22-3802-41F3-966C-20574E9F34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0599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673780"/>
            <a:ext cx="3304619" cy="637289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673780"/>
            <a:ext cx="3304619" cy="637289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7AE8-15C0-4FA3-90A6-611D5F2D752E}" type="datetimeFigureOut">
              <a:rPr lang="fr-CA" smtClean="0"/>
              <a:t>2024-07-18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CF22-3802-41F3-966C-20574E9F34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914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34758"/>
            <a:ext cx="6706433" cy="194139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462203"/>
            <a:ext cx="3289432" cy="1206688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668891"/>
            <a:ext cx="3289432" cy="539638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462203"/>
            <a:ext cx="3305632" cy="1206688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668891"/>
            <a:ext cx="3305632" cy="539638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7AE8-15C0-4FA3-90A6-611D5F2D752E}" type="datetimeFigureOut">
              <a:rPr lang="fr-CA" smtClean="0"/>
              <a:t>2024-07-18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CF22-3802-41F3-966C-20574E9F34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29550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7AE8-15C0-4FA3-90A6-611D5F2D752E}" type="datetimeFigureOut">
              <a:rPr lang="fr-CA" smtClean="0"/>
              <a:t>2024-07-18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CF22-3802-41F3-966C-20574E9F34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081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7AE8-15C0-4FA3-90A6-611D5F2D752E}" type="datetimeFigureOut">
              <a:rPr lang="fr-CA" smtClean="0"/>
              <a:t>2024-07-18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CF22-3802-41F3-966C-20574E9F34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7278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69608"/>
            <a:ext cx="2507825" cy="2343626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446169"/>
            <a:ext cx="3936385" cy="7137830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13234"/>
            <a:ext cx="2507825" cy="5582389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7AE8-15C0-4FA3-90A6-611D5F2D752E}" type="datetimeFigureOut">
              <a:rPr lang="fr-CA" smtClean="0"/>
              <a:t>2024-07-18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CF22-3802-41F3-966C-20574E9F34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6876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69608"/>
            <a:ext cx="2507825" cy="2343626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446169"/>
            <a:ext cx="3936385" cy="7137830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13234"/>
            <a:ext cx="2507825" cy="5582389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7AE8-15C0-4FA3-90A6-611D5F2D752E}" type="datetimeFigureOut">
              <a:rPr lang="fr-CA" smtClean="0"/>
              <a:t>2024-07-18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CF22-3802-41F3-966C-20574E9F34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4762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34758"/>
            <a:ext cx="6706433" cy="1941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673780"/>
            <a:ext cx="6706433" cy="6372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9309407"/>
            <a:ext cx="1749504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57AE8-15C0-4FA3-90A6-611D5F2D752E}" type="datetimeFigureOut">
              <a:rPr lang="fr-CA" smtClean="0"/>
              <a:t>2024-07-18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9309407"/>
            <a:ext cx="2624257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9309407"/>
            <a:ext cx="1749504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5CF22-3802-41F3-966C-20574E9F34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548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4.png"/><Relationship Id="rId21" Type="http://schemas.openxmlformats.org/officeDocument/2006/relationships/slideLayout" Target="../slideLayouts/slideLayout1.xml"/><Relationship Id="rId34" Type="http://schemas.openxmlformats.org/officeDocument/2006/relationships/image" Target="../media/image9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3.png"/><Relationship Id="rId33" Type="http://schemas.microsoft.com/office/2007/relationships/hdphoto" Target="../media/hdphoto1.wdp"/><Relationship Id="rId38" Type="http://schemas.openxmlformats.org/officeDocument/2006/relationships/image" Target="../media/image13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image" Target="../media/image5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2.png"/><Relationship Id="rId32" Type="http://schemas.openxmlformats.org/officeDocument/2006/relationships/image" Target="../media/image8.png"/><Relationship Id="rId37" Type="http://schemas.openxmlformats.org/officeDocument/2006/relationships/image" Target="../media/image12.jpe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1.jpeg"/><Relationship Id="rId28" Type="http://schemas.openxmlformats.org/officeDocument/2006/relationships/hyperlink" Target="https://aptsq.com/mon-bureau-syndical/trouver-mon-bureau-syndical/cisss-chaudiere-appalaches/" TargetMode="External"/><Relationship Id="rId36" Type="http://schemas.openxmlformats.org/officeDocument/2006/relationships/image" Target="../media/image11.jpe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notesSlide" Target="../notesSlides/notesSlide1.xml"/><Relationship Id="rId27" Type="http://schemas.openxmlformats.org/officeDocument/2006/relationships/hyperlink" Target="mailto:apts.cisssca@ssss.gouv.qc.ca" TargetMode="External"/><Relationship Id="rId30" Type="http://schemas.openxmlformats.org/officeDocument/2006/relationships/image" Target="../media/image6.png"/><Relationship Id="rId35" Type="http://schemas.openxmlformats.org/officeDocument/2006/relationships/image" Target="../media/image10.jpeg"/><Relationship Id="rId8" Type="http://schemas.openxmlformats.org/officeDocument/2006/relationships/tags" Target="../tags/tag8.xml"/><Relationship Id="rId3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23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9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5.jpeg"/><Relationship Id="rId5" Type="http://schemas.openxmlformats.org/officeDocument/2006/relationships/tags" Target="../tags/tag25.xml"/><Relationship Id="rId10" Type="http://schemas.openxmlformats.org/officeDocument/2006/relationships/image" Target="../media/image14.png"/><Relationship Id="rId4" Type="http://schemas.openxmlformats.org/officeDocument/2006/relationships/tags" Target="../tags/tag24.xml"/><Relationship Id="rId9" Type="http://schemas.openxmlformats.org/officeDocument/2006/relationships/hyperlink" Target="https://forms.office.com/r/RCjTTs2kt0?origin=lprLink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28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17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6.jpeg"/><Relationship Id="rId5" Type="http://schemas.openxmlformats.org/officeDocument/2006/relationships/tags" Target="../tags/tag30.xml"/><Relationship Id="rId10" Type="http://schemas.openxmlformats.org/officeDocument/2006/relationships/hyperlink" Target="https://aptsq.com/mon-bureau-syndical/trouver-mon-bureau-syndical/cisss-chaudiere-appalaches/" TargetMode="External"/><Relationship Id="rId4" Type="http://schemas.openxmlformats.org/officeDocument/2006/relationships/tags" Target="../tags/tag29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t3.ftcdn.net/jpg/03/03/41/70/240_F_303417071_kHdvOwTH5wHbteESjeSVMImnpI6OzcMZ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9" b="61777"/>
          <a:stretch/>
        </p:blipFill>
        <p:spPr bwMode="auto">
          <a:xfrm>
            <a:off x="-1" y="-10155"/>
            <a:ext cx="7775575" cy="113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>
            <p:custDataLst>
              <p:tags r:id="rId2"/>
            </p:custDataLst>
          </p:nvPr>
        </p:nvSpPr>
        <p:spPr>
          <a:xfrm>
            <a:off x="2879675" y="193639"/>
            <a:ext cx="4828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2DD1E3"/>
                </a:solidFill>
                <a:latin typeface="KG Dark Side" panose="02000503000000020004" pitchFamily="2" charset="0"/>
                <a:cs typeface="Aharoni" panose="02010803020104030203" pitchFamily="2" charset="-79"/>
              </a:rPr>
              <a:t>  </a:t>
            </a:r>
            <a:r>
              <a:rPr lang="fr-CA" b="1" dirty="0" smtClean="0">
                <a:solidFill>
                  <a:schemeClr val="bg1"/>
                </a:solidFill>
                <a:latin typeface="KG Dark Side" panose="02000503000000020004" pitchFamily="2" charset="0"/>
                <a:cs typeface="Aharoni" panose="02010803020104030203" pitchFamily="2" charset="-79"/>
              </a:rPr>
              <a:t>INFOLETTRE </a:t>
            </a:r>
          </a:p>
          <a:p>
            <a:pPr algn="r"/>
            <a:r>
              <a:rPr lang="fr-CA" b="1" dirty="0" smtClean="0">
                <a:solidFill>
                  <a:schemeClr val="bg1"/>
                </a:solidFill>
                <a:latin typeface="KG Dark Side" panose="02000503000000020004" pitchFamily="2" charset="0"/>
                <a:cs typeface="Aharoni" panose="02010803020104030203" pitchFamily="2" charset="-79"/>
              </a:rPr>
              <a:t>APTS CHAUDIÈRE-APPALACHES</a:t>
            </a:r>
          </a:p>
          <a:p>
            <a:pPr algn="r"/>
            <a:r>
              <a:rPr lang="fr-CA" sz="1400" b="1" dirty="0" smtClean="0">
                <a:solidFill>
                  <a:schemeClr val="bg1"/>
                </a:solidFill>
                <a:latin typeface="KG Dark Side" panose="02000503000000020004" pitchFamily="2" charset="0"/>
                <a:cs typeface="Aharoni" panose="02010803020104030203" pitchFamily="2" charset="-79"/>
              </a:rPr>
              <a:t>Édition – Juin 20</a:t>
            </a:r>
            <a:r>
              <a:rPr lang="fr-CA" sz="1400" dirty="0" smtClean="0">
                <a:solidFill>
                  <a:schemeClr val="bg1"/>
                </a:solidFill>
                <a:latin typeface="KG Dark Side" panose="02000503000000020004" pitchFamily="2" charset="0"/>
                <a:cs typeface="Aharoni" panose="02010803020104030203" pitchFamily="2" charset="-79"/>
              </a:rPr>
              <a:t>24</a:t>
            </a:r>
            <a:endParaRPr lang="fr-CA" sz="1400" dirty="0">
              <a:solidFill>
                <a:schemeClr val="bg1"/>
              </a:solidFill>
              <a:latin typeface="KG Dark Side" panose="02000503000000020004" pitchFamily="2" charset="0"/>
              <a:cs typeface="Aharoni" panose="02010803020104030203" pitchFamily="2" charset="-79"/>
            </a:endParaRPr>
          </a:p>
        </p:txBody>
      </p:sp>
      <p:sp>
        <p:nvSpPr>
          <p:cNvPr id="33" name="ZoneTexte 32"/>
          <p:cNvSpPr txBox="1"/>
          <p:nvPr>
            <p:custDataLst>
              <p:tags r:id="rId3"/>
            </p:custDataLst>
          </p:nvPr>
        </p:nvSpPr>
        <p:spPr>
          <a:xfrm>
            <a:off x="170518" y="9648355"/>
            <a:ext cx="23491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" dirty="0" smtClean="0">
                <a:latin typeface="Chaloult_Cond" panose="00000400000000000000" pitchFamily="2" charset="0"/>
              </a:rPr>
              <a:t>APTS –Chaudière-Appalaches – Juin 2024</a:t>
            </a:r>
            <a:endParaRPr lang="fr-CA" sz="800" dirty="0">
              <a:latin typeface="Chaloult_Cond" panose="00000400000000000000" pitchFamily="2" charset="0"/>
            </a:endParaRPr>
          </a:p>
        </p:txBody>
      </p:sp>
      <p:sp>
        <p:nvSpPr>
          <p:cNvPr id="38" name="ZoneTexte 37"/>
          <p:cNvSpPr txBox="1"/>
          <p:nvPr>
            <p:custDataLst>
              <p:tags r:id="rId4"/>
            </p:custDataLst>
          </p:nvPr>
        </p:nvSpPr>
        <p:spPr>
          <a:xfrm>
            <a:off x="5224725" y="9674459"/>
            <a:ext cx="23742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800" dirty="0" smtClean="0">
                <a:latin typeface="Chaloult_Cond" panose="00000400000000000000" pitchFamily="2" charset="0"/>
              </a:rPr>
              <a:t>Infolettre Volume 1 – no 4</a:t>
            </a:r>
            <a:endParaRPr lang="fr-CA" sz="800" dirty="0">
              <a:latin typeface="Chaloult_Cond" panose="00000400000000000000" pitchFamily="2" charset="0"/>
            </a:endParaRPr>
          </a:p>
        </p:txBody>
      </p:sp>
      <p:cxnSp>
        <p:nvCxnSpPr>
          <p:cNvPr id="42" name="Connecteur droit 41"/>
          <p:cNvCxnSpPr/>
          <p:nvPr>
            <p:custDataLst>
              <p:tags r:id="rId5"/>
            </p:custDataLst>
          </p:nvPr>
        </p:nvCxnSpPr>
        <p:spPr>
          <a:xfrm>
            <a:off x="215049" y="9648355"/>
            <a:ext cx="2160570" cy="0"/>
          </a:xfrm>
          <a:prstGeom prst="line">
            <a:avLst/>
          </a:prstGeom>
          <a:ln w="31750">
            <a:solidFill>
              <a:srgbClr val="1B5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0" descr="notes, pen, pencil icon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43" y="3005832"/>
            <a:ext cx="834991" cy="83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88727" y="2820912"/>
            <a:ext cx="2145978" cy="4267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325082" y="1472750"/>
            <a:ext cx="1720309" cy="431443"/>
          </a:xfrm>
          <a:prstGeom prst="rect">
            <a:avLst/>
          </a:prstGeom>
        </p:spPr>
      </p:pic>
      <p:cxnSp>
        <p:nvCxnSpPr>
          <p:cNvPr id="19" name="Connecteur droit 18"/>
          <p:cNvCxnSpPr/>
          <p:nvPr>
            <p:custDataLst>
              <p:tags r:id="rId9"/>
            </p:custDataLst>
          </p:nvPr>
        </p:nvCxnSpPr>
        <p:spPr>
          <a:xfrm>
            <a:off x="184183" y="1486064"/>
            <a:ext cx="2123890" cy="0"/>
          </a:xfrm>
          <a:prstGeom prst="line">
            <a:avLst/>
          </a:prstGeom>
          <a:ln w="31750">
            <a:solidFill>
              <a:srgbClr val="1B5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>
            <p:custDataLst>
              <p:tags r:id="rId10"/>
            </p:custDataLst>
          </p:nvPr>
        </p:nvSpPr>
        <p:spPr>
          <a:xfrm>
            <a:off x="215379" y="6462216"/>
            <a:ext cx="2088300" cy="2400657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600" u="sng" dirty="0" smtClean="0">
                <a:latin typeface="KG Red Hands" panose="02000505000000020004" pitchFamily="2" charset="0"/>
              </a:rPr>
              <a:t>Tournée estivale</a:t>
            </a:r>
          </a:p>
          <a:p>
            <a:pPr algn="ctr"/>
            <a:endParaRPr lang="fr-CA" sz="1000" u="sng" dirty="0">
              <a:latin typeface="Chaloult_Cond" panose="00000400000000000000" pitchFamily="2" charset="0"/>
            </a:endParaRPr>
          </a:p>
          <a:p>
            <a:pPr algn="just"/>
            <a:r>
              <a:rPr lang="fr-CA" sz="1000" dirty="0" smtClean="0">
                <a:latin typeface="Chaloult_Cond" panose="00000400000000000000" pitchFamily="2" charset="0"/>
              </a:rPr>
              <a:t>Dès juillet, nous ferons une tournée rafraichissante pour aller à votre rencontre dans vos milieux de travail.</a:t>
            </a:r>
          </a:p>
          <a:p>
            <a:pPr algn="just"/>
            <a:endParaRPr lang="fr-CA" sz="1000" b="1" dirty="0">
              <a:latin typeface="Chaloult_Cond" panose="00000400000000000000" pitchFamily="2" charset="0"/>
            </a:endParaRPr>
          </a:p>
          <a:p>
            <a:pPr algn="just"/>
            <a:r>
              <a:rPr lang="fr-CA" sz="1000" b="1" dirty="0" smtClean="0">
                <a:latin typeface="Chaloult_Cond" panose="00000400000000000000" pitchFamily="2" charset="0"/>
              </a:rPr>
              <a:t>Tous les sites seront visités! </a:t>
            </a:r>
            <a:r>
              <a:rPr lang="fr-CA" sz="1000" dirty="0" smtClean="0">
                <a:latin typeface="Chaloult_Cond" panose="00000400000000000000" pitchFamily="2" charset="0"/>
              </a:rPr>
              <a:t>Pour les centres hospitaliers (CH) et CLSC, un kiosque sera présent sur une plus longue période.</a:t>
            </a:r>
          </a:p>
          <a:p>
            <a:pPr algn="just"/>
            <a:endParaRPr lang="fr-CA" sz="1000" dirty="0" smtClean="0">
              <a:latin typeface="Chaloult_Cond" panose="00000400000000000000" pitchFamily="2" charset="0"/>
            </a:endParaRPr>
          </a:p>
          <a:p>
            <a:pPr algn="just"/>
            <a:r>
              <a:rPr lang="fr-CA" sz="1000" dirty="0" smtClean="0">
                <a:latin typeface="Chaloult_Cond" panose="00000400000000000000" pitchFamily="2" charset="0"/>
              </a:rPr>
              <a:t>Surveillez notre future publication afin de connaître le jour de notre venu!</a:t>
            </a:r>
          </a:p>
          <a:p>
            <a:pPr algn="just"/>
            <a:endParaRPr lang="fr-CA" sz="1400" b="1" u="sng" dirty="0">
              <a:solidFill>
                <a:srgbClr val="C00000"/>
              </a:solidFill>
              <a:latin typeface="Chaloult_Cond" panose="00000400000000000000" pitchFamily="2" charset="0"/>
            </a:endParaRPr>
          </a:p>
        </p:txBody>
      </p:sp>
      <p:sp>
        <p:nvSpPr>
          <p:cNvPr id="5" name="Rectangle 4"/>
          <p:cNvSpPr/>
          <p:nvPr>
            <p:custDataLst>
              <p:tags r:id="rId11"/>
            </p:custDataLst>
          </p:nvPr>
        </p:nvSpPr>
        <p:spPr>
          <a:xfrm>
            <a:off x="149630" y="1798433"/>
            <a:ext cx="20875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CA" sz="1200" dirty="0">
                <a:solidFill>
                  <a:prstClr val="black"/>
                </a:solidFill>
                <a:latin typeface="Chaloult_Cond" panose="00000400000000000000" pitchFamily="2" charset="0"/>
              </a:rPr>
              <a:t>Ligne téléphonique APTS centralisée : </a:t>
            </a:r>
          </a:p>
          <a:p>
            <a:pPr lvl="0" algn="ctr"/>
            <a:r>
              <a:rPr lang="fr-CA" sz="1200" dirty="0">
                <a:solidFill>
                  <a:prstClr val="black"/>
                </a:solidFill>
                <a:latin typeface="Chaloult_Cond" panose="00000400000000000000" pitchFamily="2" charset="0"/>
              </a:rPr>
              <a:t>1-844-737-0242 </a:t>
            </a:r>
          </a:p>
          <a:p>
            <a:pPr lvl="0" algn="ctr"/>
            <a:r>
              <a:rPr lang="fr-CA" sz="1200" dirty="0">
                <a:solidFill>
                  <a:prstClr val="black"/>
                </a:solidFill>
                <a:latin typeface="Chaloult_Cond" panose="00000400000000000000" pitchFamily="2" charset="0"/>
              </a:rPr>
              <a:t>Adresse centralisée : </a:t>
            </a:r>
            <a:r>
              <a:rPr lang="fr-CA" sz="1200" dirty="0">
                <a:solidFill>
                  <a:prstClr val="black"/>
                </a:solidFill>
                <a:latin typeface="Chaloult_Cond" panose="00000400000000000000" pitchFamily="2" charset="0"/>
                <a:hlinkClick r:id="rId27"/>
              </a:rPr>
              <a:t>apts.cisssca@ssss.gouv.qc.ca</a:t>
            </a:r>
            <a:endParaRPr lang="fr-CA" sz="1200" dirty="0">
              <a:solidFill>
                <a:prstClr val="black"/>
              </a:solidFill>
              <a:latin typeface="Chaloult_Cond" panose="00000400000000000000" pitchFamily="2" charset="0"/>
            </a:endParaRPr>
          </a:p>
        </p:txBody>
      </p:sp>
      <p:sp>
        <p:nvSpPr>
          <p:cNvPr id="7" name="Rectangle 6"/>
          <p:cNvSpPr/>
          <p:nvPr>
            <p:custDataLst>
              <p:tags r:id="rId12"/>
            </p:custDataLst>
          </p:nvPr>
        </p:nvSpPr>
        <p:spPr>
          <a:xfrm>
            <a:off x="326101" y="1116732"/>
            <a:ext cx="1840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dirty="0">
                <a:latin typeface="Chaloult_Cond" panose="00000400000000000000" pitchFamily="2" charset="0"/>
              </a:rPr>
              <a:t>Pour nous joindre :</a:t>
            </a:r>
          </a:p>
        </p:txBody>
      </p:sp>
      <p:sp>
        <p:nvSpPr>
          <p:cNvPr id="8" name="Rectangle 7"/>
          <p:cNvSpPr/>
          <p:nvPr>
            <p:custDataLst>
              <p:tags r:id="rId13"/>
            </p:custDataLst>
          </p:nvPr>
        </p:nvSpPr>
        <p:spPr>
          <a:xfrm>
            <a:off x="287387" y="3941936"/>
            <a:ext cx="1943101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CA" sz="1600" b="1" dirty="0">
                <a:solidFill>
                  <a:prstClr val="black"/>
                </a:solidFill>
                <a:latin typeface="Chaloult_Cond" panose="00000400000000000000" pitchFamily="2" charset="0"/>
              </a:rPr>
              <a:t>À NOTER</a:t>
            </a:r>
            <a:endParaRPr lang="fr-CA" sz="800" dirty="0">
              <a:solidFill>
                <a:prstClr val="black"/>
              </a:solidFill>
              <a:latin typeface="Chaloult_Cond" panose="00000400000000000000" pitchFamily="2" charset="0"/>
            </a:endParaRPr>
          </a:p>
          <a:p>
            <a:pPr lvl="0" algn="ctr"/>
            <a:r>
              <a:rPr lang="fr-CA" sz="1100" dirty="0">
                <a:solidFill>
                  <a:prstClr val="black"/>
                </a:solidFill>
                <a:latin typeface="Chaloult_Cond" panose="00000400000000000000" pitchFamily="2" charset="0"/>
              </a:rPr>
              <a:t>Pour les coordonnées </a:t>
            </a:r>
            <a:r>
              <a:rPr lang="fr-CA" sz="1100" dirty="0" smtClean="0">
                <a:solidFill>
                  <a:prstClr val="black"/>
                </a:solidFill>
                <a:latin typeface="Chaloult_Cond" panose="00000400000000000000" pitchFamily="2" charset="0"/>
              </a:rPr>
              <a:t>complètes: </a:t>
            </a:r>
            <a:r>
              <a:rPr lang="fr-CA" sz="1100" dirty="0" smtClean="0">
                <a:solidFill>
                  <a:srgbClr val="080BAB"/>
                </a:solidFill>
                <a:latin typeface="Chaloult_Cond" panose="00000400000000000000" pitchFamily="2" charset="0"/>
                <a:hlinkClick r:id="rId28"/>
              </a:rPr>
              <a:t>https://aptsq.com/mon-bureau-syndical/trouver-mon-bureau-syndical/cisss-chaudiere-appalaches/</a:t>
            </a:r>
            <a:endParaRPr lang="fr-CA" sz="1100" dirty="0">
              <a:solidFill>
                <a:srgbClr val="080BAB"/>
              </a:solidFill>
              <a:latin typeface="Chaloult_Cond" panose="00000400000000000000" pitchFamily="2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43371" y="5310088"/>
            <a:ext cx="2145978" cy="4267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6480075" y="1565672"/>
            <a:ext cx="1012024" cy="1152244"/>
          </a:xfrm>
          <a:prstGeom prst="rect">
            <a:avLst/>
          </a:prstGeom>
        </p:spPr>
      </p:pic>
      <p:sp>
        <p:nvSpPr>
          <p:cNvPr id="14" name="ZoneTexte 13"/>
          <p:cNvSpPr txBox="1"/>
          <p:nvPr>
            <p:custDataLst>
              <p:tags r:id="rId16"/>
            </p:custDataLst>
          </p:nvPr>
        </p:nvSpPr>
        <p:spPr>
          <a:xfrm>
            <a:off x="2519635" y="1565672"/>
            <a:ext cx="4032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1100" dirty="0">
                <a:latin typeface="Chaloult_Cond" panose="00000400000000000000" pitchFamily="2" charset="0"/>
              </a:rPr>
              <a:t>Voici la liste des gagnants du tirage des prix de </a:t>
            </a:r>
            <a:r>
              <a:rPr lang="fr-CA" sz="1100" dirty="0" smtClean="0">
                <a:latin typeface="Chaloult_Cond" panose="00000400000000000000" pitchFamily="2" charset="0"/>
              </a:rPr>
              <a:t>présence (cartes-cadeaux</a:t>
            </a:r>
            <a:r>
              <a:rPr lang="fr-CA" sz="1100" dirty="0">
                <a:latin typeface="Chaloult_Cond" panose="00000400000000000000" pitchFamily="2" charset="0"/>
              </a:rPr>
              <a:t>) lors de l’Assemblée générale du </a:t>
            </a:r>
            <a:r>
              <a:rPr lang="fr-CA" sz="1100" dirty="0" smtClean="0">
                <a:latin typeface="Chaloult_Cond" panose="00000400000000000000" pitchFamily="2" charset="0"/>
              </a:rPr>
              <a:t>4 </a:t>
            </a:r>
            <a:r>
              <a:rPr lang="fr-CA" sz="1100" dirty="0">
                <a:latin typeface="Chaloult_Cond" panose="00000400000000000000" pitchFamily="2" charset="0"/>
              </a:rPr>
              <a:t>juin </a:t>
            </a:r>
            <a:r>
              <a:rPr lang="fr-CA" sz="1100" dirty="0" smtClean="0">
                <a:latin typeface="Chaloult_Cond" panose="00000400000000000000" pitchFamily="2" charset="0"/>
              </a:rPr>
              <a:t>2024. Merci </a:t>
            </a:r>
            <a:r>
              <a:rPr lang="fr-CA" sz="1100" dirty="0">
                <a:latin typeface="Chaloult_Cond" panose="00000400000000000000" pitchFamily="2" charset="0"/>
              </a:rPr>
              <a:t>de votre participation </a:t>
            </a:r>
            <a:r>
              <a:rPr lang="fr-CA" sz="1100" dirty="0" smtClean="0">
                <a:latin typeface="Chaloult_Cond" panose="00000400000000000000" pitchFamily="2" charset="0"/>
              </a:rPr>
              <a:t>!</a:t>
            </a:r>
            <a:endParaRPr lang="fr-CA" sz="800" dirty="0">
              <a:latin typeface="Chaloult_Cond" panose="00000400000000000000" pitchFamily="2" charset="0"/>
            </a:endParaRPr>
          </a:p>
          <a:p>
            <a:r>
              <a:rPr lang="fr-CA" sz="1100" dirty="0" smtClean="0">
                <a:latin typeface="Chaloult_Cond" panose="00000400000000000000" pitchFamily="2" charset="0"/>
              </a:rPr>
              <a:t>Kimberly Lessard, Stéphanie Marcotte, Marie-Ève Thibeau, Geneviève Labbé, Mariève Lévesque, Mélanie Jacques, Jessica Hamel, Amélie Mathieu, Mélissa Reimnitz et Mathieu Dion. </a:t>
            </a:r>
            <a:endParaRPr lang="fr-CA" sz="1100" dirty="0">
              <a:latin typeface="Chaloult_Cond" panose="00000400000000000000" pitchFamily="2" charset="0"/>
            </a:endParaRPr>
          </a:p>
        </p:txBody>
      </p:sp>
      <p:sp>
        <p:nvSpPr>
          <p:cNvPr id="16" name="ZoneTexte 15"/>
          <p:cNvSpPr txBox="1"/>
          <p:nvPr>
            <p:custDataLst>
              <p:tags r:id="rId17"/>
            </p:custDataLst>
          </p:nvPr>
        </p:nvSpPr>
        <p:spPr>
          <a:xfrm>
            <a:off x="2591643" y="1205632"/>
            <a:ext cx="4968552" cy="307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>
                <a:latin typeface="KG Red Hands" panose="02000505000000020004" pitchFamily="2" charset="0"/>
              </a:rPr>
              <a:t>Gagnants des prix de présence – AGA </a:t>
            </a:r>
            <a:r>
              <a:rPr lang="fr-CA" sz="1400" b="1" dirty="0" smtClean="0">
                <a:latin typeface="KG Red Hands" panose="02000505000000020004" pitchFamily="2" charset="0"/>
              </a:rPr>
              <a:t>4 </a:t>
            </a:r>
            <a:r>
              <a:rPr lang="fr-CA" sz="1400" b="1" dirty="0">
                <a:latin typeface="KG Red Hands" panose="02000505000000020004" pitchFamily="2" charset="0"/>
              </a:rPr>
              <a:t>juin </a:t>
            </a:r>
          </a:p>
        </p:txBody>
      </p:sp>
      <p:pic>
        <p:nvPicPr>
          <p:cNvPr id="22" name="Image 2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2519635" y="3001723"/>
            <a:ext cx="5040560" cy="3816424"/>
          </a:xfrm>
          <a:prstGeom prst="rect">
            <a:avLst/>
          </a:prstGeom>
        </p:spPr>
      </p:pic>
      <p:sp>
        <p:nvSpPr>
          <p:cNvPr id="21" name="ZoneTexte 20"/>
          <p:cNvSpPr txBox="1"/>
          <p:nvPr>
            <p:custDataLst>
              <p:tags r:id="rId19"/>
            </p:custDataLst>
          </p:nvPr>
        </p:nvSpPr>
        <p:spPr>
          <a:xfrm>
            <a:off x="3311723" y="4265102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1000" dirty="0">
                <a:latin typeface="Chaloult_Cond" panose="00000400000000000000" pitchFamily="2" charset="0"/>
              </a:rPr>
              <a:t>Pendant la période estivale, nous poursuivrons </a:t>
            </a:r>
            <a:r>
              <a:rPr lang="fr-CA" sz="1000" dirty="0" smtClean="0">
                <a:latin typeface="Chaloult_Cond" panose="00000400000000000000" pitchFamily="2" charset="0"/>
              </a:rPr>
              <a:t>nos présences </a:t>
            </a:r>
            <a:r>
              <a:rPr lang="fr-CA" sz="1000" dirty="0">
                <a:latin typeface="Chaloult_Cond" panose="00000400000000000000" pitchFamily="2" charset="0"/>
              </a:rPr>
              <a:t>dans les bureaux syndicaux et dans les installations du </a:t>
            </a:r>
            <a:r>
              <a:rPr lang="fr-CA" sz="1000" dirty="0" smtClean="0">
                <a:latin typeface="Chaloult_Cond" panose="00000400000000000000" pitchFamily="2" charset="0"/>
              </a:rPr>
              <a:t>CISSS CA</a:t>
            </a:r>
            <a:r>
              <a:rPr lang="fr-CA" sz="1000" dirty="0">
                <a:latin typeface="Chaloult_Cond" panose="00000400000000000000" pitchFamily="2" charset="0"/>
              </a:rPr>
              <a:t>. </a:t>
            </a:r>
            <a:endParaRPr lang="fr-CA" sz="1000" dirty="0" smtClean="0">
              <a:latin typeface="Chaloult_Cond" panose="00000400000000000000" pitchFamily="2" charset="0"/>
            </a:endParaRPr>
          </a:p>
          <a:p>
            <a:pPr algn="just"/>
            <a:r>
              <a:rPr lang="fr-CA" sz="1000" dirty="0" smtClean="0">
                <a:latin typeface="Chaloult_Cond" panose="00000400000000000000" pitchFamily="2" charset="0"/>
              </a:rPr>
              <a:t>Soyez vigilant à nos réponses automatiques en absence afin de mieux répondre à vos besoins.</a:t>
            </a:r>
            <a:endParaRPr lang="fr-CA" sz="1000" dirty="0">
              <a:latin typeface="Chaloult_Cond" panose="00000400000000000000" pitchFamily="2" charset="0"/>
            </a:endParaRPr>
          </a:p>
          <a:p>
            <a:pPr algn="just"/>
            <a:r>
              <a:rPr lang="fr-CA" sz="1000" dirty="0" smtClean="0">
                <a:latin typeface="Chaloult_Cond" panose="00000400000000000000" pitchFamily="2" charset="0"/>
              </a:rPr>
              <a:t>L’équipe locale en profite pour </a:t>
            </a:r>
            <a:r>
              <a:rPr lang="fr-CA" sz="1000" dirty="0">
                <a:latin typeface="Chaloult_Cond" panose="00000400000000000000" pitchFamily="2" charset="0"/>
              </a:rPr>
              <a:t>vous </a:t>
            </a:r>
            <a:r>
              <a:rPr lang="fr-CA" sz="1000" dirty="0" smtClean="0">
                <a:latin typeface="Chaloult_Cond" panose="00000400000000000000" pitchFamily="2" charset="0"/>
              </a:rPr>
              <a:t>souhaiter </a:t>
            </a:r>
            <a:r>
              <a:rPr lang="fr-CA" sz="1000" dirty="0">
                <a:latin typeface="Chaloult_Cond" panose="00000400000000000000" pitchFamily="2" charset="0"/>
              </a:rPr>
              <a:t>un bel été et des </a:t>
            </a:r>
            <a:r>
              <a:rPr lang="fr-CA" sz="1000" dirty="0" smtClean="0">
                <a:latin typeface="Chaloult_Cond" panose="00000400000000000000" pitchFamily="2" charset="0"/>
              </a:rPr>
              <a:t>  	vacances relaxantes </a:t>
            </a:r>
            <a:r>
              <a:rPr lang="fr-CA" sz="1000" dirty="0">
                <a:latin typeface="Chaloult_Cond" panose="00000400000000000000" pitchFamily="2" charset="0"/>
              </a:rPr>
              <a:t>et </a:t>
            </a:r>
            <a:r>
              <a:rPr lang="fr-CA" sz="1000" dirty="0" smtClean="0">
                <a:latin typeface="Chaloult_Cond" panose="00000400000000000000" pitchFamily="2" charset="0"/>
              </a:rPr>
              <a:t>revigorantes! </a:t>
            </a:r>
            <a:endParaRPr lang="fr-CA" sz="1000" dirty="0">
              <a:latin typeface="Chaloult_Cond" panose="00000400000000000000" pitchFamily="2" charset="0"/>
            </a:endParaRPr>
          </a:p>
        </p:txBody>
      </p:sp>
      <p:sp>
        <p:nvSpPr>
          <p:cNvPr id="2" name="ZoneTexte 1"/>
          <p:cNvSpPr txBox="1"/>
          <p:nvPr>
            <p:custDataLst>
              <p:tags r:id="rId20"/>
            </p:custDataLst>
          </p:nvPr>
        </p:nvSpPr>
        <p:spPr>
          <a:xfrm>
            <a:off x="3724731" y="5261998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dirty="0" smtClean="0">
                <a:latin typeface="Chaloult_Cond" panose="00000400000000000000" pitchFamily="2" charset="0"/>
              </a:rPr>
              <a:t>L’équipe locale APTS </a:t>
            </a:r>
            <a:endParaRPr lang="fr-CA" sz="1100" dirty="0">
              <a:latin typeface="Chaloult_Cond" panose="00000400000000000000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76710" y="6894264"/>
            <a:ext cx="4968552" cy="400110"/>
          </a:xfrm>
          <a:prstGeom prst="rect">
            <a:avLst/>
          </a:prstGeom>
          <a:noFill/>
          <a:ln w="38100">
            <a:solidFill>
              <a:srgbClr val="6F5DE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 smtClean="0">
                <a:solidFill>
                  <a:srgbClr val="7363D7"/>
                </a:solidFill>
              </a:rPr>
              <a:t>Le saviez-vous?</a:t>
            </a:r>
            <a:endParaRPr lang="fr-CA" sz="2000" b="1" dirty="0">
              <a:solidFill>
                <a:srgbClr val="7363D7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591643" y="7370491"/>
            <a:ext cx="4968552" cy="1985159"/>
          </a:xfrm>
          <a:prstGeom prst="rect">
            <a:avLst/>
          </a:prstGeom>
          <a:noFill/>
          <a:ln w="12700">
            <a:solidFill>
              <a:srgbClr val="526CFD"/>
            </a:solidFill>
          </a:ln>
        </p:spPr>
        <p:txBody>
          <a:bodyPr wrap="square" rtlCol="0">
            <a:spAutoFit/>
          </a:bodyPr>
          <a:lstStyle/>
          <a:p>
            <a:r>
              <a:rPr lang="fr-CA" sz="1300" dirty="0" smtClean="0"/>
              <a:t>Depuis plus d’un mois, nous affichons nos présences </a:t>
            </a:r>
          </a:p>
          <a:p>
            <a:pPr algn="ctr"/>
            <a:r>
              <a:rPr lang="fr-CA" sz="1300" dirty="0" smtClean="0"/>
              <a:t>syndicales hebdomadairement sur notre page Facebook:</a:t>
            </a:r>
          </a:p>
          <a:p>
            <a:endParaRPr lang="fr-CA" sz="1400" dirty="0" smtClean="0"/>
          </a:p>
          <a:p>
            <a:r>
              <a:rPr lang="fr-CA" sz="1400" dirty="0"/>
              <a:t> </a:t>
            </a:r>
            <a:r>
              <a:rPr lang="fr-CA" sz="1400" dirty="0" smtClean="0"/>
              <a:t>                        </a:t>
            </a:r>
            <a:r>
              <a:rPr lang="fr-CA" sz="1400" b="1" dirty="0" smtClean="0"/>
              <a:t>Syndicat APTS Chaudière-Appalaches</a:t>
            </a:r>
          </a:p>
          <a:p>
            <a:endParaRPr lang="fr-CA" sz="1400" dirty="0" smtClean="0"/>
          </a:p>
          <a:p>
            <a:pPr algn="ctr"/>
            <a:r>
              <a:rPr lang="fr-CA" sz="1300" dirty="0"/>
              <a:t>a</a:t>
            </a:r>
            <a:r>
              <a:rPr lang="fr-CA" sz="1300" dirty="0" smtClean="0"/>
              <a:t>insi que sur notre page internet :</a:t>
            </a:r>
          </a:p>
          <a:p>
            <a:pPr algn="ctr"/>
            <a:endParaRPr lang="fr-CA" sz="1400" dirty="0" smtClean="0"/>
          </a:p>
          <a:p>
            <a:pPr algn="ctr"/>
            <a:r>
              <a:rPr lang="fr-CA" sz="1400" dirty="0">
                <a:hlinkClick r:id="rId28"/>
              </a:rPr>
              <a:t>https://aptsq.com/mon-bureau-syndical/trouver-mon-bureau-syndical/cisss-chaudiere-appalaches</a:t>
            </a:r>
            <a:r>
              <a:rPr lang="fr-CA" sz="1400" dirty="0" smtClean="0">
                <a:hlinkClick r:id="rId28"/>
              </a:rPr>
              <a:t>/</a:t>
            </a:r>
            <a:r>
              <a:rPr lang="fr-CA" sz="1400" dirty="0" smtClean="0"/>
              <a:t> </a:t>
            </a:r>
          </a:p>
        </p:txBody>
      </p:sp>
      <p:pic>
        <p:nvPicPr>
          <p:cNvPr id="31" name="Image 30" descr="▷ Buy Facebook Views ++ Free Instant delivery ⚡️"/>
          <p:cNvPicPr/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691" y="7830368"/>
            <a:ext cx="701040" cy="701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 31" descr="Question Mark Icon Stock Photos, Pictures &amp; Royalty-Free Images"/>
          <p:cNvPicPr/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447" y="6908000"/>
            <a:ext cx="860267" cy="71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86593" y="78490"/>
            <a:ext cx="958483" cy="95848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2" descr="Un dessin d'une limonade et de citrons sur une table. | Vecteur Premium"/>
          <p:cNvPicPr/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8" t="9127" r="14653" b="9657"/>
          <a:stretch/>
        </p:blipFill>
        <p:spPr bwMode="auto">
          <a:xfrm rot="20761144">
            <a:off x="284495" y="5550509"/>
            <a:ext cx="637755" cy="704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" descr="Un dessin d'une limonade et de citrons sur une table. | Vecteur Premium"/>
          <p:cNvPicPr/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8" t="9127" r="14653" b="9657"/>
          <a:stretch/>
        </p:blipFill>
        <p:spPr bwMode="auto">
          <a:xfrm rot="608944">
            <a:off x="1577274" y="5567462"/>
            <a:ext cx="626110" cy="704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Image 33" descr="48,148,984 illustrations de Parasol | Depositphotos"/>
          <p:cNvPicPr/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79" y="5372004"/>
            <a:ext cx="612962" cy="927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 35" descr="Images de Lunettes Soleil Emoticon – Téléchargement gratuit sur Freepik"/>
          <p:cNvPicPr/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1" t="16260" r="14634" b="13821"/>
          <a:stretch/>
        </p:blipFill>
        <p:spPr bwMode="auto">
          <a:xfrm>
            <a:off x="873658" y="8925865"/>
            <a:ext cx="670560" cy="655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260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t3.ftcdn.net/jpg/03/03/41/70/240_F_303417071_kHdvOwTH5wHbteESjeSVMImnpI6OzcMZ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9" b="61777"/>
          <a:stretch/>
        </p:blipFill>
        <p:spPr bwMode="auto">
          <a:xfrm>
            <a:off x="-1" y="-10155"/>
            <a:ext cx="7775575" cy="113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>
            <p:custDataLst>
              <p:tags r:id="rId2"/>
            </p:custDataLst>
          </p:nvPr>
        </p:nvSpPr>
        <p:spPr>
          <a:xfrm>
            <a:off x="2879675" y="193639"/>
            <a:ext cx="4828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2DD1E3"/>
                </a:solidFill>
                <a:latin typeface="KG Dark Side" panose="02000503000000020004" pitchFamily="2" charset="0"/>
                <a:cs typeface="Aharoni" panose="02010803020104030203" pitchFamily="2" charset="-79"/>
              </a:rPr>
              <a:t>  </a:t>
            </a:r>
            <a:r>
              <a:rPr lang="fr-CA" b="1" dirty="0" smtClean="0">
                <a:solidFill>
                  <a:schemeClr val="bg1"/>
                </a:solidFill>
                <a:latin typeface="KG Dark Side" panose="02000503000000020004" pitchFamily="2" charset="0"/>
                <a:cs typeface="Aharoni" panose="02010803020104030203" pitchFamily="2" charset="-79"/>
              </a:rPr>
              <a:t>INFOLETTRE </a:t>
            </a:r>
          </a:p>
          <a:p>
            <a:pPr algn="r"/>
            <a:r>
              <a:rPr lang="fr-CA" b="1" dirty="0" smtClean="0">
                <a:solidFill>
                  <a:schemeClr val="bg1"/>
                </a:solidFill>
                <a:latin typeface="KG Dark Side" panose="02000503000000020004" pitchFamily="2" charset="0"/>
                <a:cs typeface="Aharoni" panose="02010803020104030203" pitchFamily="2" charset="-79"/>
              </a:rPr>
              <a:t>APTS CHAUDIÈRE-APPALACHES</a:t>
            </a:r>
          </a:p>
          <a:p>
            <a:pPr algn="r"/>
            <a:r>
              <a:rPr lang="fr-CA" sz="1400" b="1" dirty="0" smtClean="0">
                <a:solidFill>
                  <a:schemeClr val="bg1"/>
                </a:solidFill>
                <a:latin typeface="KG Dark Side" panose="02000503000000020004" pitchFamily="2" charset="0"/>
                <a:cs typeface="Aharoni" panose="02010803020104030203" pitchFamily="2" charset="-79"/>
              </a:rPr>
              <a:t>Édition – Juin 20</a:t>
            </a:r>
            <a:r>
              <a:rPr lang="fr-CA" sz="1400" dirty="0" smtClean="0">
                <a:solidFill>
                  <a:schemeClr val="bg1"/>
                </a:solidFill>
                <a:latin typeface="KG Dark Side" panose="02000503000000020004" pitchFamily="2" charset="0"/>
                <a:cs typeface="Aharoni" panose="02010803020104030203" pitchFamily="2" charset="-79"/>
              </a:rPr>
              <a:t>24</a:t>
            </a:r>
            <a:endParaRPr lang="fr-CA" sz="1400" dirty="0">
              <a:solidFill>
                <a:schemeClr val="bg1"/>
              </a:solidFill>
              <a:latin typeface="KG Dark Side" panose="02000503000000020004" pitchFamily="2" charset="0"/>
              <a:cs typeface="Aharoni" panose="02010803020104030203" pitchFamily="2" charset="-79"/>
            </a:endParaRPr>
          </a:p>
        </p:txBody>
      </p:sp>
      <p:sp>
        <p:nvSpPr>
          <p:cNvPr id="33" name="ZoneTexte 32"/>
          <p:cNvSpPr txBox="1"/>
          <p:nvPr>
            <p:custDataLst>
              <p:tags r:id="rId3"/>
            </p:custDataLst>
          </p:nvPr>
        </p:nvSpPr>
        <p:spPr>
          <a:xfrm>
            <a:off x="170518" y="9648355"/>
            <a:ext cx="23491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" dirty="0" smtClean="0">
                <a:latin typeface="Chaloult_Cond" panose="00000400000000000000" pitchFamily="2" charset="0"/>
              </a:rPr>
              <a:t>APTS –Chaudière-Appalaches – Juin 2024</a:t>
            </a:r>
            <a:endParaRPr lang="fr-CA" sz="800" dirty="0">
              <a:latin typeface="Chaloult_Cond" panose="00000400000000000000" pitchFamily="2" charset="0"/>
            </a:endParaRPr>
          </a:p>
        </p:txBody>
      </p:sp>
      <p:sp>
        <p:nvSpPr>
          <p:cNvPr id="38" name="ZoneTexte 37"/>
          <p:cNvSpPr txBox="1"/>
          <p:nvPr>
            <p:custDataLst>
              <p:tags r:id="rId4"/>
            </p:custDataLst>
          </p:nvPr>
        </p:nvSpPr>
        <p:spPr>
          <a:xfrm>
            <a:off x="5224725" y="9674459"/>
            <a:ext cx="23742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800" dirty="0" smtClean="0">
                <a:latin typeface="Chaloult_Cond" panose="00000400000000000000" pitchFamily="2" charset="0"/>
              </a:rPr>
              <a:t>Infolettre Volume 1 – no 4</a:t>
            </a:r>
            <a:endParaRPr lang="fr-CA" sz="800" dirty="0">
              <a:latin typeface="Chaloult_Cond" panose="00000400000000000000" pitchFamily="2" charset="0"/>
            </a:endParaRPr>
          </a:p>
        </p:txBody>
      </p:sp>
      <p:cxnSp>
        <p:nvCxnSpPr>
          <p:cNvPr id="42" name="Connecteur droit 41"/>
          <p:cNvCxnSpPr/>
          <p:nvPr>
            <p:custDataLst>
              <p:tags r:id="rId5"/>
            </p:custDataLst>
          </p:nvPr>
        </p:nvCxnSpPr>
        <p:spPr>
          <a:xfrm>
            <a:off x="215049" y="9648355"/>
            <a:ext cx="2160570" cy="0"/>
          </a:xfrm>
          <a:prstGeom prst="line">
            <a:avLst/>
          </a:prstGeom>
          <a:ln w="31750">
            <a:solidFill>
              <a:srgbClr val="1B5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15049" y="1800053"/>
            <a:ext cx="7383944" cy="7617470"/>
          </a:xfrm>
          <a:prstGeom prst="rect">
            <a:avLst/>
          </a:prstGeom>
          <a:noFill/>
          <a:ln w="12700">
            <a:solidFill>
              <a:srgbClr val="1451AA"/>
            </a:solidFill>
          </a:ln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altLang="fr-FR" sz="1300" dirty="0" smtClean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Bonjour à tous !</a:t>
            </a:r>
            <a:r>
              <a:rPr lang="fr-CA" altLang="fr-FR" sz="1400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r-CA" altLang="fr-FR" sz="1300" dirty="0"/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altLang="fr-FR" sz="1300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 est déjà temps de vous inscrire pour vous procurer un agenda 2025.</a:t>
            </a:r>
            <a:endParaRPr lang="fr-CA" altLang="fr-FR" sz="1300" dirty="0"/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altLang="fr-FR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*** Date limite d'inscription 13 septembre 2024*** </a:t>
            </a:r>
            <a:r>
              <a:rPr lang="fr-CA" altLang="fr-FR" sz="13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livraison se fera dès la </a:t>
            </a:r>
            <a:r>
              <a:rPr lang="fr-CA" altLang="fr-FR" sz="1300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 septembre 2024</a:t>
            </a:r>
            <a:r>
              <a:rPr lang="fr-CA" altLang="fr-F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fr-CA" altLang="fr-FR" sz="1400" dirty="0"/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altLang="fr-FR" sz="1400" b="1" i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altLang="fr-FR" sz="1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BIEN </a:t>
            </a:r>
            <a:r>
              <a:rPr lang="fr-CA" altLang="fr-FR" sz="14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LIRE LES </a:t>
            </a:r>
            <a:r>
              <a:rPr lang="fr-CA" altLang="fr-FR" sz="1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INSTRUCTIONS</a:t>
            </a:r>
            <a:endParaRPr lang="fr-CA" altLang="fr-FR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altLang="fr-FR" sz="1400" dirty="0">
              <a:solidFill>
                <a:srgbClr val="242424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altLang="fr-FR" sz="1200" dirty="0" smtClean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Afin </a:t>
            </a:r>
            <a:r>
              <a:rPr lang="fr-CA" altLang="fr-FR" sz="1200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vous inscrire pour recevoir un agenda 2025, </a:t>
            </a:r>
            <a:r>
              <a:rPr lang="fr-CA" altLang="fr-FR" sz="1200" b="1" u="sng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vous devez compléter le sondage disponible via un des </a:t>
            </a:r>
            <a:r>
              <a:rPr lang="fr-CA" altLang="fr-FR" sz="1200" b="1" u="sng" dirty="0" smtClean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liens </a:t>
            </a:r>
            <a:r>
              <a:rPr lang="fr-CA" altLang="fr-FR" sz="1200" b="1" u="sng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ci-dessous</a:t>
            </a:r>
            <a:r>
              <a:rPr lang="fr-CA" altLang="fr-FR" sz="1200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fr-CA" altLang="fr-FR" sz="1200" dirty="0" smtClean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altLang="fr-FR" sz="1200" dirty="0" smtClean="0">
              <a:solidFill>
                <a:srgbClr val="242424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altLang="fr-FR" sz="1200" dirty="0" smtClean="0">
              <a:solidFill>
                <a:srgbClr val="2424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altLang="fr-FR" sz="1200" dirty="0" smtClean="0">
              <a:solidFill>
                <a:srgbClr val="2424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altLang="fr-FR" sz="1200" dirty="0">
              <a:solidFill>
                <a:srgbClr val="2424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altLang="fr-FR" sz="1200" dirty="0" smtClean="0">
              <a:solidFill>
                <a:srgbClr val="2424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altLang="fr-FR" sz="1200" dirty="0">
              <a:solidFill>
                <a:srgbClr val="2424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altLang="fr-FR" sz="1200" dirty="0" smtClean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altLang="fr-FR" sz="1200" dirty="0"/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altLang="fr-FR" sz="1400" dirty="0">
                <a:latin typeface="inherit"/>
                <a:ea typeface="Times New Roman" panose="02020603050405020304" pitchFamily="18" charset="0"/>
                <a:cs typeface="Arial" panose="020B0604020202020204" pitchFamily="34" charset="0"/>
                <a:hlinkClick r:id="rId9" tooltip="URL d'origine: https://forms.office.com/r/RCjTTs2kt0?origin=lprLink. Cliquez ou appuyez si vous faites confiance à ce lien."/>
              </a:rPr>
              <a:t>https://forms.office.com/r/RCjTTs2kt0?origin=lprLink</a:t>
            </a:r>
            <a:endParaRPr lang="fr-CA" altLang="fr-FR" sz="14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altLang="fr-FR" sz="1400" dirty="0">
                <a:solidFill>
                  <a:srgbClr val="242424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fr-CA" altLang="fr-FR" sz="14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altLang="fr-FR" sz="1200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 formulaire requiert que vous fournissiez les informations suivantes 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afin de faciliter la livraison subséquente :</a:t>
            </a:r>
            <a:endParaRPr lang="fr-CA" altLang="fr-FR" sz="12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CA" altLang="fr-FR" sz="1200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Votre nom/prénom;</a:t>
            </a:r>
            <a:endParaRPr lang="fr-CA" altLang="fr-FR" sz="12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CA" altLang="fr-FR" sz="1200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Votre titre d'emploi;</a:t>
            </a:r>
            <a:endParaRPr lang="fr-CA" altLang="fr-FR" sz="12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CA" altLang="fr-FR" sz="1200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Votre matricule (numéro d’employé);</a:t>
            </a:r>
            <a:endParaRPr lang="fr-CA" altLang="fr-FR" sz="12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CA" altLang="fr-FR" sz="1200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L’adresse courriel pour vous contacter;</a:t>
            </a:r>
            <a:endParaRPr lang="fr-CA" altLang="fr-FR" sz="12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CA" altLang="fr-FR" sz="1200" dirty="0" smtClean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Trouvez </a:t>
            </a:r>
            <a:r>
              <a:rPr lang="fr-CA" altLang="fr-FR" sz="1200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région de votre </a:t>
            </a:r>
            <a:r>
              <a:rPr lang="fr-CA" altLang="fr-FR" sz="1200" u="sng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lieu de travail</a:t>
            </a:r>
            <a:r>
              <a:rPr lang="fr-CA" altLang="fr-FR" sz="1200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et </a:t>
            </a:r>
            <a:r>
              <a:rPr lang="fr-CA" altLang="fr-FR" sz="1200" dirty="0" smtClean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sélectionnez </a:t>
            </a:r>
            <a:r>
              <a:rPr lang="fr-CA" altLang="fr-FR" sz="1200" u="sng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l’adresse de votre site de travail</a:t>
            </a:r>
            <a:r>
              <a:rPr lang="fr-CA" altLang="fr-FR" sz="1200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(Le site où vous serez en fonction à l’automne prochain et tenez compte des entrées en fonction de septembre 2024) </a:t>
            </a:r>
            <a:endParaRPr lang="fr-CA" altLang="fr-FR" sz="12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CA" altLang="fr-FR" sz="1200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 votre lieu de travail ne s’y trouve pas (excluant le domicile) </a:t>
            </a:r>
            <a:r>
              <a:rPr lang="fr-CA" altLang="fr-FR" sz="1200" dirty="0" smtClean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écrivez-moi  </a:t>
            </a:r>
            <a:r>
              <a:rPr lang="fr-CA" altLang="fr-FR" sz="1200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à </a:t>
            </a:r>
            <a:r>
              <a:rPr lang="fr-CA" altLang="fr-FR" sz="1200" b="1" u="sng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vie.localeapts.cisssca@ssss.gouv.qc.ca</a:t>
            </a:r>
            <a:endParaRPr lang="fr-CA" altLang="fr-FR" sz="12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altLang="fr-FR" sz="1400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r-CA" altLang="fr-FR" sz="14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altLang="fr-FR" sz="1200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</a:t>
            </a:r>
            <a:r>
              <a:rPr lang="fr-CA" altLang="fr-FR" sz="1200" b="1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L’Agenda 2025</a:t>
            </a:r>
            <a:r>
              <a:rPr lang="fr-CA" altLang="fr-FR" sz="1200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sera similaire au modèle 2024 - </a:t>
            </a:r>
            <a:r>
              <a:rPr lang="fr-CA" altLang="fr-FR" sz="1200" b="1" u="sng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Hebdomadaire/mensuel/7 jours</a:t>
            </a:r>
            <a:r>
              <a:rPr lang="fr-CA" altLang="fr-FR" sz="1200" b="1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Noir, </a:t>
            </a:r>
            <a:r>
              <a:rPr lang="fr-CA" altLang="fr-FR" sz="1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11"x </a:t>
            </a:r>
            <a:r>
              <a:rPr lang="fr-CA" altLang="fr-FR" sz="12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8-1/2</a:t>
            </a:r>
            <a:r>
              <a:rPr lang="fr-CA" altLang="fr-FR" sz="1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</a:t>
            </a:r>
            <a:r>
              <a:rPr lang="fr-CA" altLang="fr-FR" sz="1200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avec logo APTS. </a:t>
            </a:r>
            <a:endParaRPr lang="fr-CA" altLang="fr-FR" sz="12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altLang="fr-FR" sz="1200" b="1" u="sng" dirty="0" smtClean="0">
              <a:solidFill>
                <a:srgbClr val="242424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altLang="fr-FR" sz="1200" b="1" u="sng" dirty="0" smtClean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LIVRAISON</a:t>
            </a:r>
            <a:r>
              <a:rPr lang="fr-CA" altLang="fr-FR" sz="1200" b="1" u="sng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:</a:t>
            </a:r>
            <a:endParaRPr lang="fr-CA" altLang="fr-FR" sz="12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altLang="fr-FR" sz="1200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Concernant la distribution des agendas dans vos milieux, nous serons en mesure de procéder à la livraison au plus tard fin octobre. Des détails supplémentaires seront donnés à cet effet à ceux qui se seront inscrits. Dès que ce sera possible, un calendrier de distribution sera établi et nous vous en informerons</a:t>
            </a:r>
            <a:r>
              <a:rPr lang="fr-CA" altLang="fr-FR" sz="1200" dirty="0" smtClean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altLang="fr-FR" sz="1400" dirty="0">
              <a:solidFill>
                <a:srgbClr val="2424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altLang="fr-FR" sz="1200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 plaisir ! </a:t>
            </a:r>
            <a:endParaRPr lang="fr-CA" altLang="fr-FR" sz="12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altLang="fr-FR" sz="1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Votre équipe syndicale locale APTS</a:t>
            </a:r>
            <a:endParaRPr lang="fr-CA" altLang="fr-FR" sz="1200" dirty="0">
              <a:solidFill>
                <a:srgbClr val="242424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altLang="fr-FR" sz="1200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CISSS Chaudière-Appalaches                                                                                         </a:t>
            </a:r>
            <a:endParaRPr lang="fr-CA" altLang="fr-FR" sz="12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altLang="fr-FR" sz="1400" dirty="0"/>
          </a:p>
        </p:txBody>
      </p:sp>
      <p:pic>
        <p:nvPicPr>
          <p:cNvPr id="2050" name="Image 3" descr="77EDF5A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590" y="3456691"/>
            <a:ext cx="187220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 7" descr="Meeting Agenda - Better Board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865" y="8085409"/>
            <a:ext cx="1423988" cy="94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1439515" y="1259207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>
                <a:solidFill>
                  <a:srgbClr val="0F46A0"/>
                </a:solidFill>
                <a:latin typeface="Goudy Stout" panose="0202090407030B020401" pitchFamily="18" charset="0"/>
              </a:rPr>
              <a:t>AGENDA 2025</a:t>
            </a:r>
            <a:endParaRPr lang="fr-CA" sz="2400" dirty="0">
              <a:solidFill>
                <a:srgbClr val="0F46A0"/>
              </a:solidFill>
              <a:latin typeface="Goudy Stout" panose="0202090407030B020401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6593" y="78490"/>
            <a:ext cx="958483" cy="95848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15049" y="1125619"/>
            <a:ext cx="1512498" cy="595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974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t3.ftcdn.net/jpg/03/03/41/70/240_F_303417071_kHdvOwTH5wHbteESjeSVMImnpI6OzcMZ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9" b="61777"/>
          <a:stretch/>
        </p:blipFill>
        <p:spPr bwMode="auto">
          <a:xfrm>
            <a:off x="-1" y="-10155"/>
            <a:ext cx="7775575" cy="113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>
            <p:custDataLst>
              <p:tags r:id="rId2"/>
            </p:custDataLst>
          </p:nvPr>
        </p:nvSpPr>
        <p:spPr>
          <a:xfrm>
            <a:off x="2879675" y="193639"/>
            <a:ext cx="4828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2DD1E3"/>
                </a:solidFill>
                <a:latin typeface="KG Dark Side" panose="02000503000000020004" pitchFamily="2" charset="0"/>
                <a:cs typeface="Aharoni" panose="02010803020104030203" pitchFamily="2" charset="-79"/>
              </a:rPr>
              <a:t>  </a:t>
            </a:r>
            <a:r>
              <a:rPr lang="fr-CA" b="1" dirty="0" smtClean="0">
                <a:solidFill>
                  <a:schemeClr val="bg1"/>
                </a:solidFill>
                <a:latin typeface="KG Dark Side" panose="02000503000000020004" pitchFamily="2" charset="0"/>
                <a:cs typeface="Aharoni" panose="02010803020104030203" pitchFamily="2" charset="-79"/>
              </a:rPr>
              <a:t>INFOLETTRE </a:t>
            </a:r>
          </a:p>
          <a:p>
            <a:pPr algn="r"/>
            <a:r>
              <a:rPr lang="fr-CA" b="1" dirty="0" smtClean="0">
                <a:solidFill>
                  <a:schemeClr val="bg1"/>
                </a:solidFill>
                <a:latin typeface="KG Dark Side" panose="02000503000000020004" pitchFamily="2" charset="0"/>
                <a:cs typeface="Aharoni" panose="02010803020104030203" pitchFamily="2" charset="-79"/>
              </a:rPr>
              <a:t>APTS CHAUDIÈRE-APPALACHES</a:t>
            </a:r>
          </a:p>
          <a:p>
            <a:pPr algn="r"/>
            <a:r>
              <a:rPr lang="fr-CA" sz="1400" b="1" dirty="0" smtClean="0">
                <a:solidFill>
                  <a:schemeClr val="bg1"/>
                </a:solidFill>
                <a:latin typeface="KG Dark Side" panose="02000503000000020004" pitchFamily="2" charset="0"/>
                <a:cs typeface="Aharoni" panose="02010803020104030203" pitchFamily="2" charset="-79"/>
              </a:rPr>
              <a:t>Édition – Juin 20</a:t>
            </a:r>
            <a:r>
              <a:rPr lang="fr-CA" sz="1400" dirty="0" smtClean="0">
                <a:solidFill>
                  <a:schemeClr val="bg1"/>
                </a:solidFill>
                <a:latin typeface="KG Dark Side" panose="02000503000000020004" pitchFamily="2" charset="0"/>
                <a:cs typeface="Aharoni" panose="02010803020104030203" pitchFamily="2" charset="-79"/>
              </a:rPr>
              <a:t>24</a:t>
            </a:r>
            <a:endParaRPr lang="fr-CA" sz="1400" dirty="0">
              <a:solidFill>
                <a:schemeClr val="bg1"/>
              </a:solidFill>
              <a:latin typeface="KG Dark Side" panose="02000503000000020004" pitchFamily="2" charset="0"/>
              <a:cs typeface="Aharoni" panose="02010803020104030203" pitchFamily="2" charset="-79"/>
            </a:endParaRPr>
          </a:p>
        </p:txBody>
      </p:sp>
      <p:sp>
        <p:nvSpPr>
          <p:cNvPr id="33" name="ZoneTexte 32"/>
          <p:cNvSpPr txBox="1"/>
          <p:nvPr>
            <p:custDataLst>
              <p:tags r:id="rId3"/>
            </p:custDataLst>
          </p:nvPr>
        </p:nvSpPr>
        <p:spPr>
          <a:xfrm>
            <a:off x="170518" y="9648355"/>
            <a:ext cx="23491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" dirty="0" smtClean="0">
                <a:latin typeface="Chaloult_Cond" panose="00000400000000000000" pitchFamily="2" charset="0"/>
              </a:rPr>
              <a:t>APTS –Chaudière-Appalaches – Juin 2024</a:t>
            </a:r>
            <a:endParaRPr lang="fr-CA" sz="800" dirty="0">
              <a:latin typeface="Chaloult_Cond" panose="00000400000000000000" pitchFamily="2" charset="0"/>
            </a:endParaRPr>
          </a:p>
        </p:txBody>
      </p:sp>
      <p:sp>
        <p:nvSpPr>
          <p:cNvPr id="38" name="ZoneTexte 37"/>
          <p:cNvSpPr txBox="1"/>
          <p:nvPr>
            <p:custDataLst>
              <p:tags r:id="rId4"/>
            </p:custDataLst>
          </p:nvPr>
        </p:nvSpPr>
        <p:spPr>
          <a:xfrm>
            <a:off x="5224725" y="9674459"/>
            <a:ext cx="23742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800" dirty="0" smtClean="0">
                <a:latin typeface="Chaloult_Cond" panose="00000400000000000000" pitchFamily="2" charset="0"/>
              </a:rPr>
              <a:t>Infolettre Volume 1 – no 4</a:t>
            </a:r>
            <a:endParaRPr lang="fr-CA" sz="800" dirty="0">
              <a:latin typeface="Chaloult_Cond" panose="00000400000000000000" pitchFamily="2" charset="0"/>
            </a:endParaRPr>
          </a:p>
        </p:txBody>
      </p:sp>
      <p:cxnSp>
        <p:nvCxnSpPr>
          <p:cNvPr id="42" name="Connecteur droit 41"/>
          <p:cNvCxnSpPr/>
          <p:nvPr>
            <p:custDataLst>
              <p:tags r:id="rId5"/>
            </p:custDataLst>
          </p:nvPr>
        </p:nvCxnSpPr>
        <p:spPr>
          <a:xfrm>
            <a:off x="215049" y="9648355"/>
            <a:ext cx="2160570" cy="0"/>
          </a:xfrm>
          <a:prstGeom prst="line">
            <a:avLst/>
          </a:prstGeom>
          <a:ln w="31750">
            <a:solidFill>
              <a:srgbClr val="1B5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593" y="78490"/>
            <a:ext cx="958483" cy="95848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15049" y="1125619"/>
            <a:ext cx="1512498" cy="595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/>
          <p:cNvSpPr txBox="1"/>
          <p:nvPr/>
        </p:nvSpPr>
        <p:spPr>
          <a:xfrm>
            <a:off x="2483631" y="1197332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>
                <a:ln>
                  <a:solidFill>
                    <a:srgbClr val="FF7F01"/>
                  </a:solidFill>
                </a:ln>
              </a:rPr>
              <a:t>Nouvelle convention collective</a:t>
            </a:r>
            <a:endParaRPr lang="fr-CA" sz="2400" dirty="0">
              <a:ln>
                <a:solidFill>
                  <a:srgbClr val="FF7F01"/>
                </a:solidFill>
              </a:ln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31603" y="1786761"/>
            <a:ext cx="5184576" cy="156966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CA" sz="1600" dirty="0" smtClean="0"/>
              <a:t>Vous pouvez dès maintenant aller consulter les textes de la nouvelle convention collective 2023-2028. Veuillez consulter le site internet de l’APTS Chaudière-Appalaches:</a:t>
            </a:r>
          </a:p>
          <a:p>
            <a:endParaRPr lang="fr-CA" sz="1600" dirty="0" smtClean="0"/>
          </a:p>
          <a:p>
            <a:pPr algn="ctr"/>
            <a:r>
              <a:rPr lang="fr-CA" sz="1600" dirty="0">
                <a:hlinkClick r:id="rId10"/>
              </a:rPr>
              <a:t>https://aptsq.com/mon-bureau-syndical/trouver-mon-bureau-syndical/cisss-chaudiere-appalaches</a:t>
            </a:r>
            <a:r>
              <a:rPr lang="fr-CA" sz="1600" dirty="0" smtClean="0">
                <a:hlinkClick r:id="rId10"/>
              </a:rPr>
              <a:t>/</a:t>
            </a:r>
            <a:r>
              <a:rPr lang="fr-CA" sz="1600" dirty="0" smtClean="0"/>
              <a:t> </a:t>
            </a:r>
            <a:endParaRPr lang="fr-CA" sz="1600" dirty="0"/>
          </a:p>
        </p:txBody>
      </p:sp>
      <p:pic>
        <p:nvPicPr>
          <p:cNvPr id="1026" name="Picture 2" descr="Syndicat APTS - Les conventions collectives 2023-202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23" y="1338600"/>
            <a:ext cx="1753054" cy="227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/>
          <p:cNvPicPr/>
          <p:nvPr/>
        </p:nvPicPr>
        <p:blipFill rotWithShape="1">
          <a:blip r:embed="rId12"/>
          <a:srcRect l="15278" t="19260" r="63611" b="8642"/>
          <a:stretch/>
        </p:blipFill>
        <p:spPr bwMode="auto">
          <a:xfrm>
            <a:off x="2073282" y="4298965"/>
            <a:ext cx="5510530" cy="49415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59617" y="3450854"/>
            <a:ext cx="32005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Aide mémoire</a:t>
            </a:r>
            <a:endParaRPr lang="fr-FR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1" name="Picture 2" descr="Syndicat APTS - Les conventions collectives 2023-202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23" y="4121176"/>
            <a:ext cx="1753054" cy="227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Syndicat APTS - Les conventions collectives 2023-202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23" y="6903752"/>
            <a:ext cx="1753054" cy="227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93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TM03457496[[fn=Parallaxe]]</Template>
  <TotalTime>3168</TotalTime>
  <Words>604</Words>
  <Application>Microsoft Office PowerPoint</Application>
  <PresentationFormat>Personnalisé</PresentationFormat>
  <Paragraphs>86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4" baseType="lpstr">
      <vt:lpstr>Aharoni</vt:lpstr>
      <vt:lpstr>Arial</vt:lpstr>
      <vt:lpstr>Calibri</vt:lpstr>
      <vt:lpstr>Calibri Light</vt:lpstr>
      <vt:lpstr>Chaloult_Cond</vt:lpstr>
      <vt:lpstr>Goudy Stout</vt:lpstr>
      <vt:lpstr>inherit</vt:lpstr>
      <vt:lpstr>KG Dark Side</vt:lpstr>
      <vt:lpstr>KG Red Hands</vt:lpstr>
      <vt:lpstr>Times New Roman</vt:lpstr>
      <vt:lpstr>Thème Office</vt:lpstr>
      <vt:lpstr>Présentation PowerPoint</vt:lpstr>
      <vt:lpstr>Présentation PowerPoint</vt:lpstr>
      <vt:lpstr>Présentation PowerPoint</vt:lpstr>
    </vt:vector>
  </TitlesOfParts>
  <Company>CISSS-CA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apts3</dc:creator>
  <cp:lastModifiedBy>Isabelle Joseph (jois1241)</cp:lastModifiedBy>
  <cp:revision>317</cp:revision>
  <cp:lastPrinted>2023-04-17T22:22:20Z</cp:lastPrinted>
  <dcterms:created xsi:type="dcterms:W3CDTF">2019-11-05T22:29:44Z</dcterms:created>
  <dcterms:modified xsi:type="dcterms:W3CDTF">2024-07-18T18:34:49Z</dcterms:modified>
</cp:coreProperties>
</file>